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handoutMasterIdLst>
    <p:handoutMasterId r:id="rId19"/>
  </p:handoutMasterIdLst>
  <p:sldIdLst>
    <p:sldId id="256" r:id="rId6"/>
    <p:sldId id="279" r:id="rId7"/>
    <p:sldId id="281" r:id="rId8"/>
    <p:sldId id="257" r:id="rId9"/>
    <p:sldId id="273" r:id="rId10"/>
    <p:sldId id="280" r:id="rId11"/>
    <p:sldId id="274" r:id="rId12"/>
    <p:sldId id="275" r:id="rId13"/>
    <p:sldId id="276" r:id="rId14"/>
    <p:sldId id="278" r:id="rId15"/>
    <p:sldId id="277"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g Xia" initials="MX" lastIdx="1" clrIdx="0">
    <p:extLst>
      <p:ext uri="{19B8F6BF-5375-455C-9EA6-DF929625EA0E}">
        <p15:presenceInfo xmlns:p15="http://schemas.microsoft.com/office/powerpoint/2012/main" userId="1dd9b788e8180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76" d="100"/>
          <a:sy n="76" d="100"/>
        </p:scale>
        <p:origin x="126" y="79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3/4/2020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A3463EB2-F2B6-4798-96B4-1AA0A9363F8F}"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345489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1382A2C0-75C2-4520-93F6-197D55B220A3}"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22483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90BD45F8-8BA3-4435-A564-75C066668E60}"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59547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05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00200"/>
            <a:ext cx="53826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BF720E2F-6CB2-4604-997B-559C21AE03D6}"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427659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8"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77F2E167-8074-490E-A5E4-7A1C6177C5A5}"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3046247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4"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C415E2DA-BB49-4313-B88E-FD308274EC3F}"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981252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3"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C07481B6-C796-482F-9746-962BCBE47BDD}"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380819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8704A2F2-643F-4529-95ED-B180D921D2CE}"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1700914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2D584A5B-EB92-45AF-9315-5E7707AD203E}"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086328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48252CA8-5656-4895-ACDA-5F80FB6FF9AF}"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1070383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8"/>
            <a:ext cx="2741084" cy="58467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2167"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6C748E26-C44C-403E-A871-2A7E2AFC59E0}"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1832385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66451" cy="1138237"/>
          </a:xfrm>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defTabSz="457200" fontAlgn="base">
              <a:spcBef>
                <a:spcPct val="0"/>
              </a:spcBef>
              <a:spcAft>
                <a:spcPct val="0"/>
              </a:spcAft>
              <a:defRPr/>
            </a:pPr>
            <a:endParaRPr lang="en-US" altLang="en-US"/>
          </a:p>
        </p:txBody>
      </p:sp>
      <p:sp>
        <p:nvSpPr>
          <p:cNvPr id="4" name="Rectangle 4"/>
          <p:cNvSpPr>
            <a:spLocks noGrp="1" noChangeArrowheads="1"/>
          </p:cNvSpPr>
          <p:nvPr>
            <p:ph type="ftr" idx="11"/>
          </p:nvPr>
        </p:nvSpPr>
        <p:spPr>
          <a:ln/>
        </p:spPr>
        <p:txBody>
          <a:bodyPr/>
          <a:lstStyle>
            <a:lvl1pPr>
              <a:defRPr/>
            </a:lvl1pPr>
          </a:lstStyle>
          <a:p>
            <a:pPr defTabSz="457200" fontAlgn="base">
              <a:spcBef>
                <a:spcPct val="0"/>
              </a:spcBef>
              <a:spcAft>
                <a:spcPct val="0"/>
              </a:spcAft>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defTabSz="457200" fontAlgn="base">
              <a:spcBef>
                <a:spcPct val="0"/>
              </a:spcBef>
              <a:spcAft>
                <a:spcPct val="0"/>
              </a:spcAft>
              <a:defRPr/>
            </a:pPr>
            <a:fld id="{2BCF4360-DA0E-4968-A08F-C54561E7C781}"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425247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3/4/2020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3/4/2020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3/4/2020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3/4/2020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274639"/>
            <a:ext cx="10966451"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609600" y="1600200"/>
            <a:ext cx="10966451"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609600" y="6245225"/>
            <a:ext cx="2838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128"/>
              </a:defRPr>
            </a:lvl1pPr>
          </a:lstStyle>
          <a:p>
            <a:pPr defTabSz="457200" fontAlgn="base">
              <a:spcBef>
                <a:spcPct val="0"/>
              </a:spcBef>
              <a:spcAft>
                <a:spcPct val="0"/>
              </a:spcAft>
              <a:defRPr/>
            </a:pPr>
            <a:endParaRPr lang="en-US" altLang="en-US"/>
          </a:p>
        </p:txBody>
      </p:sp>
      <p:sp>
        <p:nvSpPr>
          <p:cNvPr id="1028" name="Rectangle 4"/>
          <p:cNvSpPr>
            <a:spLocks noGrp="1" noChangeArrowheads="1"/>
          </p:cNvSpPr>
          <p:nvPr>
            <p:ph type="ftr"/>
          </p:nvPr>
        </p:nvSpPr>
        <p:spPr bwMode="auto">
          <a:xfrm>
            <a:off x="4165600" y="6245225"/>
            <a:ext cx="3854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128"/>
              </a:defRPr>
            </a:lvl1pPr>
          </a:lstStyle>
          <a:p>
            <a:pPr defTabSz="457200" fontAlgn="base">
              <a:spcBef>
                <a:spcPct val="0"/>
              </a:spcBef>
              <a:spcAft>
                <a:spcPct val="0"/>
              </a:spcAft>
              <a:defRPr/>
            </a:pPr>
            <a:endParaRPr lang="en-US" altLang="en-US"/>
          </a:p>
        </p:txBody>
      </p:sp>
      <p:sp>
        <p:nvSpPr>
          <p:cNvPr id="1029" name="Rectangle 5"/>
          <p:cNvSpPr>
            <a:spLocks noGrp="1" noChangeArrowheads="1"/>
          </p:cNvSpPr>
          <p:nvPr>
            <p:ph type="sldNum"/>
          </p:nvPr>
        </p:nvSpPr>
        <p:spPr bwMode="auto">
          <a:xfrm>
            <a:off x="8737600" y="6245225"/>
            <a:ext cx="2838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57200" fontAlgn="base">
              <a:spcBef>
                <a:spcPct val="0"/>
              </a:spcBef>
              <a:spcAft>
                <a:spcPct val="0"/>
              </a:spcAft>
              <a:defRPr/>
            </a:pPr>
            <a:fld id="{F70C1D48-C7EA-4BBF-BF00-EBE49D396D9D}"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9364510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fontScale="90000"/>
          </a:bodyPr>
          <a:lstStyle/>
          <a:p>
            <a:r>
              <a:rPr lang="en-US" dirty="0"/>
              <a:t>Technology, Production and Global Division of Labor</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2" name="Picture 1">
            <a:extLst>
              <a:ext uri="{FF2B5EF4-FFF2-40B4-BE49-F238E27FC236}">
                <a16:creationId xmlns:a16="http://schemas.microsoft.com/office/drawing/2014/main" id="{B4FB63CD-5B9E-4070-8500-C501E104CD7B}"/>
              </a:ext>
            </a:extLst>
          </p:cNvPr>
          <p:cNvPicPr>
            <a:picLocks noChangeAspect="1"/>
          </p:cNvPicPr>
          <p:nvPr/>
        </p:nvPicPr>
        <p:blipFill>
          <a:blip r:embed="rId4"/>
          <a:stretch>
            <a:fillRect/>
          </a:stretch>
        </p:blipFill>
        <p:spPr>
          <a:xfrm>
            <a:off x="6580159" y="1201947"/>
            <a:ext cx="5611841" cy="4416725"/>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96A1-C6D1-41BC-B035-A81AEDA6279D}"/>
              </a:ext>
            </a:extLst>
          </p:cNvPr>
          <p:cNvSpPr>
            <a:spLocks noGrp="1"/>
          </p:cNvSpPr>
          <p:nvPr>
            <p:ph type="title"/>
          </p:nvPr>
        </p:nvSpPr>
        <p:spPr/>
        <p:txBody>
          <a:bodyPr/>
          <a:lstStyle/>
          <a:p>
            <a:r>
              <a:rPr lang="en-US" dirty="0"/>
              <a:t>The Moore’s Law</a:t>
            </a:r>
          </a:p>
        </p:txBody>
      </p:sp>
      <p:sp>
        <p:nvSpPr>
          <p:cNvPr id="3" name="Content Placeholder 2">
            <a:extLst>
              <a:ext uri="{FF2B5EF4-FFF2-40B4-BE49-F238E27FC236}">
                <a16:creationId xmlns:a16="http://schemas.microsoft.com/office/drawing/2014/main" id="{499EBB66-105A-472F-8F03-12EF74824313}"/>
              </a:ext>
            </a:extLst>
          </p:cNvPr>
          <p:cNvSpPr>
            <a:spLocks noGrp="1"/>
          </p:cNvSpPr>
          <p:nvPr>
            <p:ph idx="1"/>
          </p:nvPr>
        </p:nvSpPr>
        <p:spPr/>
        <p:txBody>
          <a:bodyPr/>
          <a:lstStyle/>
          <a:p>
            <a:r>
              <a:rPr lang="en-US" sz="3600" dirty="0"/>
              <a:t>In 1965, Gordon E. Moore—co-founder of Intel, perceived that the number of transistors on a microchip doubles every two years, though the cost of computers is halved. Moore's Law states that we can expect the speed and capability of our computers to increase every couple of years, and we will pay less for them. The growth of technology is exponential.</a:t>
            </a:r>
          </a:p>
        </p:txBody>
      </p:sp>
    </p:spTree>
    <p:extLst>
      <p:ext uri="{BB962C8B-B14F-4D97-AF65-F5344CB8AC3E}">
        <p14:creationId xmlns:p14="http://schemas.microsoft.com/office/powerpoint/2010/main" val="65252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76413" y="5688014"/>
            <a:ext cx="8686800" cy="706437"/>
          </a:xfrm>
          <a:prstGeom prst="rect">
            <a:avLst/>
          </a:prstGeom>
          <a:noFill/>
          <a:ln w="9525">
            <a:noFill/>
            <a:round/>
            <a:headEnd/>
            <a:tailEnd/>
          </a:ln>
        </p:spPr>
        <p:txBody>
          <a:bodyPr lIns="90000" tIns="46800" rIns="90000" bIns="46800" anchor="ct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Gothic" charset="-128"/>
                <a:cs typeface="+mn-cs"/>
              </a:rPr>
              <a:t>Figure Global shrinkage: the effects of transportation innovations on ‘real’ distance</a:t>
            </a:r>
            <a:br>
              <a:rPr kumimoji="0" lang="en-US" sz="1200" b="0" i="0" u="none" strike="noStrike" kern="1200" cap="none" spc="0" normalizeH="0" baseline="0" noProof="0" dirty="0">
                <a:ln>
                  <a:noFill/>
                </a:ln>
                <a:solidFill>
                  <a:srgbClr val="000000"/>
                </a:solidFill>
                <a:effectLst/>
                <a:uLnTx/>
                <a:uFillTx/>
                <a:latin typeface="Arial" charset="0"/>
                <a:ea typeface="MS Gothic" charset="-128"/>
                <a:cs typeface="+mn-cs"/>
              </a:rPr>
            </a:br>
            <a:r>
              <a:rPr kumimoji="0" lang="en-US" sz="1200" b="0" i="1" u="none" strike="noStrike" kern="1200" cap="none" spc="0" normalizeH="0" baseline="0" noProof="0" dirty="0">
                <a:ln>
                  <a:noFill/>
                </a:ln>
                <a:solidFill>
                  <a:srgbClr val="000000"/>
                </a:solidFill>
                <a:effectLst/>
                <a:uLnTx/>
                <a:uFillTx/>
                <a:latin typeface="Arial" charset="0"/>
                <a:ea typeface="MS Gothic" charset="-128"/>
                <a:cs typeface="+mn-cs"/>
              </a:rPr>
              <a:t>Source</a:t>
            </a:r>
            <a:r>
              <a:rPr kumimoji="0" lang="en-US" sz="1200" b="0" i="0" u="none" strike="noStrike" kern="1200" cap="none" spc="0" normalizeH="0" baseline="0" noProof="0" dirty="0">
                <a:ln>
                  <a:noFill/>
                </a:ln>
                <a:solidFill>
                  <a:srgbClr val="000000"/>
                </a:solidFill>
                <a:effectLst/>
                <a:uLnTx/>
                <a:uFillTx/>
                <a:latin typeface="Arial" charset="0"/>
                <a:ea typeface="MS Gothic" charset="-128"/>
                <a:cs typeface="+mn-cs"/>
              </a:rPr>
              <a:t>: based on McHale, 1969: Figure 1</a:t>
            </a:r>
            <a:endParaRPr kumimoji="0" lang="en-US" sz="1200" b="0" i="0" u="none" strike="noStrike" kern="0" cap="none" spc="0" normalizeH="0" baseline="0" noProof="0" dirty="0">
              <a:ln>
                <a:noFill/>
              </a:ln>
              <a:solidFill>
                <a:srgbClr val="000000"/>
              </a:solidFill>
              <a:effectLst/>
              <a:uLnTx/>
              <a:uFillTx/>
              <a:latin typeface="Arial"/>
              <a:ea typeface="MS Gothic"/>
              <a:cs typeface="+mn-cs"/>
            </a:endParaRPr>
          </a:p>
        </p:txBody>
      </p:sp>
      <p:pic>
        <p:nvPicPr>
          <p:cNvPr id="12291" name="Picture 4" descr="Figure 4.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75" y="673100"/>
            <a:ext cx="3608388" cy="511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66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E42ADA-47C4-4E2A-9A2B-F739E8FF4378}"/>
              </a:ext>
            </a:extLst>
          </p:cNvPr>
          <p:cNvPicPr>
            <a:picLocks noChangeAspect="1"/>
          </p:cNvPicPr>
          <p:nvPr/>
        </p:nvPicPr>
        <p:blipFill>
          <a:blip r:embed="rId2"/>
          <a:stretch>
            <a:fillRect/>
          </a:stretch>
        </p:blipFill>
        <p:spPr>
          <a:xfrm>
            <a:off x="1305464" y="363031"/>
            <a:ext cx="9989389" cy="5816045"/>
          </a:xfrm>
          <a:prstGeom prst="rect">
            <a:avLst/>
          </a:prstGeom>
        </p:spPr>
      </p:pic>
      <p:sp>
        <p:nvSpPr>
          <p:cNvPr id="6" name="TextBox 5">
            <a:extLst>
              <a:ext uri="{FF2B5EF4-FFF2-40B4-BE49-F238E27FC236}">
                <a16:creationId xmlns:a16="http://schemas.microsoft.com/office/drawing/2014/main" id="{BF1C7BA2-C5D8-44B1-B517-549ADE2AC5BA}"/>
              </a:ext>
            </a:extLst>
          </p:cNvPr>
          <p:cNvSpPr txBox="1"/>
          <p:nvPr/>
        </p:nvSpPr>
        <p:spPr>
          <a:xfrm>
            <a:off x="1477992" y="6556075"/>
            <a:ext cx="9351034" cy="246221"/>
          </a:xfrm>
          <a:prstGeom prst="rect">
            <a:avLst/>
          </a:prstGeom>
          <a:noFill/>
        </p:spPr>
        <p:txBody>
          <a:bodyPr wrap="square" rtlCol="0">
            <a:spAutoFit/>
          </a:bodyPr>
          <a:lstStyle/>
          <a:p>
            <a:pPr lvl="0"/>
            <a:r>
              <a:rPr lang="en-US" sz="1000">
                <a:solidFill>
                  <a:srgbClr val="514843"/>
                </a:solidFill>
              </a:rPr>
              <a:t>https://upload.wikimedia.org/wikipedia/commons/f/f0/1_AD_to_2003_AD_percent_GDP_contribution_of_India_to_world_GDP_with_history.png</a:t>
            </a:r>
            <a:endParaRPr lang="en-US" sz="1000" dirty="0">
              <a:solidFill>
                <a:srgbClr val="514843"/>
              </a:solidFill>
            </a:endParaRPr>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9558-91AC-44B2-A05D-6B2917E52DDE}"/>
              </a:ext>
            </a:extLst>
          </p:cNvPr>
          <p:cNvSpPr>
            <a:spLocks noGrp="1"/>
          </p:cNvSpPr>
          <p:nvPr>
            <p:ph type="title"/>
          </p:nvPr>
        </p:nvSpPr>
        <p:spPr/>
        <p:txBody>
          <a:bodyPr/>
          <a:lstStyle/>
          <a:p>
            <a:r>
              <a:rPr lang="en-US" dirty="0"/>
              <a:t>Production</a:t>
            </a:r>
          </a:p>
        </p:txBody>
      </p:sp>
      <p:sp>
        <p:nvSpPr>
          <p:cNvPr id="3" name="Text Placeholder 2">
            <a:extLst>
              <a:ext uri="{FF2B5EF4-FFF2-40B4-BE49-F238E27FC236}">
                <a16:creationId xmlns:a16="http://schemas.microsoft.com/office/drawing/2014/main" id="{0E269A35-0DCF-4F9E-A9EE-10E878E2CA00}"/>
              </a:ext>
            </a:extLst>
          </p:cNvPr>
          <p:cNvSpPr>
            <a:spLocks noGrp="1"/>
          </p:cNvSpPr>
          <p:nvPr>
            <p:ph type="body" idx="1"/>
          </p:nvPr>
        </p:nvSpPr>
        <p:spPr>
          <a:xfrm>
            <a:off x="609600" y="1535113"/>
            <a:ext cx="3174521" cy="639762"/>
          </a:xfrm>
        </p:spPr>
        <p:txBody>
          <a:bodyPr/>
          <a:lstStyle/>
          <a:p>
            <a:r>
              <a:rPr lang="en-US" dirty="0"/>
              <a:t>Agriculture</a:t>
            </a:r>
          </a:p>
        </p:txBody>
      </p:sp>
      <p:sp>
        <p:nvSpPr>
          <p:cNvPr id="4" name="Content Placeholder 3">
            <a:extLst>
              <a:ext uri="{FF2B5EF4-FFF2-40B4-BE49-F238E27FC236}">
                <a16:creationId xmlns:a16="http://schemas.microsoft.com/office/drawing/2014/main" id="{55400284-2D63-4477-B894-2450BA2E4349}"/>
              </a:ext>
            </a:extLst>
          </p:cNvPr>
          <p:cNvSpPr>
            <a:spLocks noGrp="1"/>
          </p:cNvSpPr>
          <p:nvPr>
            <p:ph sz="half" idx="2"/>
          </p:nvPr>
        </p:nvSpPr>
        <p:spPr>
          <a:xfrm>
            <a:off x="609601" y="2174875"/>
            <a:ext cx="2449902" cy="3951288"/>
          </a:xfrm>
        </p:spPr>
        <p:txBody>
          <a:bodyPr/>
          <a:lstStyle/>
          <a:p>
            <a:r>
              <a:rPr lang="en-US" dirty="0"/>
              <a:t>Agrarian Society</a:t>
            </a:r>
          </a:p>
          <a:p>
            <a:r>
              <a:rPr lang="en-US" dirty="0"/>
              <a:t>Feudal Society</a:t>
            </a:r>
          </a:p>
          <a:p>
            <a:r>
              <a:rPr lang="en-US" dirty="0"/>
              <a:t>Manor Economy</a:t>
            </a:r>
          </a:p>
          <a:p>
            <a:r>
              <a:rPr lang="en-US" dirty="0"/>
              <a:t>Hydraulic Society</a:t>
            </a:r>
          </a:p>
          <a:p>
            <a:r>
              <a:rPr lang="en-US" dirty="0"/>
              <a:t>Asiatic Mode of Production</a:t>
            </a:r>
          </a:p>
          <a:p>
            <a:r>
              <a:rPr lang="en-US" dirty="0"/>
              <a:t>Oriental Despotism</a:t>
            </a:r>
          </a:p>
        </p:txBody>
      </p:sp>
      <p:sp>
        <p:nvSpPr>
          <p:cNvPr id="5" name="Text Placeholder 4">
            <a:extLst>
              <a:ext uri="{FF2B5EF4-FFF2-40B4-BE49-F238E27FC236}">
                <a16:creationId xmlns:a16="http://schemas.microsoft.com/office/drawing/2014/main" id="{5BB0A9CD-5BEE-4E76-A4FD-521EF3BE650C}"/>
              </a:ext>
            </a:extLst>
          </p:cNvPr>
          <p:cNvSpPr>
            <a:spLocks noGrp="1"/>
          </p:cNvSpPr>
          <p:nvPr>
            <p:ph type="body" sz="quarter" idx="3"/>
          </p:nvPr>
        </p:nvSpPr>
        <p:spPr>
          <a:xfrm>
            <a:off x="9132499" y="1535113"/>
            <a:ext cx="2449902" cy="639762"/>
          </a:xfrm>
        </p:spPr>
        <p:txBody>
          <a:bodyPr/>
          <a:lstStyle/>
          <a:p>
            <a:r>
              <a:rPr lang="en-US" dirty="0"/>
              <a:t>Service: Tertiary</a:t>
            </a:r>
          </a:p>
        </p:txBody>
      </p:sp>
      <p:sp>
        <p:nvSpPr>
          <p:cNvPr id="6" name="Content Placeholder 5">
            <a:extLst>
              <a:ext uri="{FF2B5EF4-FFF2-40B4-BE49-F238E27FC236}">
                <a16:creationId xmlns:a16="http://schemas.microsoft.com/office/drawing/2014/main" id="{4A1A5A3C-39C4-4DA0-916A-C930952C1FB8}"/>
              </a:ext>
            </a:extLst>
          </p:cNvPr>
          <p:cNvSpPr>
            <a:spLocks noGrp="1"/>
          </p:cNvSpPr>
          <p:nvPr>
            <p:ph sz="quarter" idx="4"/>
          </p:nvPr>
        </p:nvSpPr>
        <p:spPr>
          <a:xfrm>
            <a:off x="9132499" y="2174875"/>
            <a:ext cx="2449902" cy="3951288"/>
          </a:xfrm>
        </p:spPr>
        <p:txBody>
          <a:bodyPr/>
          <a:lstStyle/>
          <a:p>
            <a:r>
              <a:rPr lang="en-US" dirty="0"/>
              <a:t>Post-Industrial Society</a:t>
            </a:r>
          </a:p>
          <a:p>
            <a:r>
              <a:rPr lang="en-US" dirty="0"/>
              <a:t>De-industrialization</a:t>
            </a:r>
          </a:p>
        </p:txBody>
      </p:sp>
      <p:pic>
        <p:nvPicPr>
          <p:cNvPr id="7" name="Picture 6">
            <a:extLst>
              <a:ext uri="{FF2B5EF4-FFF2-40B4-BE49-F238E27FC236}">
                <a16:creationId xmlns:a16="http://schemas.microsoft.com/office/drawing/2014/main" id="{F4B83620-9DC1-4C47-9037-8123EBD11F2E}"/>
              </a:ext>
            </a:extLst>
          </p:cNvPr>
          <p:cNvPicPr>
            <a:picLocks noChangeAspect="1"/>
          </p:cNvPicPr>
          <p:nvPr/>
        </p:nvPicPr>
        <p:blipFill>
          <a:blip r:embed="rId2"/>
          <a:stretch>
            <a:fillRect/>
          </a:stretch>
        </p:blipFill>
        <p:spPr>
          <a:xfrm>
            <a:off x="3784121" y="1918487"/>
            <a:ext cx="2450804" cy="640135"/>
          </a:xfrm>
          <a:prstGeom prst="rect">
            <a:avLst/>
          </a:prstGeom>
        </p:spPr>
      </p:pic>
      <p:sp>
        <p:nvSpPr>
          <p:cNvPr id="8" name="TextBox 7">
            <a:extLst>
              <a:ext uri="{FF2B5EF4-FFF2-40B4-BE49-F238E27FC236}">
                <a16:creationId xmlns:a16="http://schemas.microsoft.com/office/drawing/2014/main" id="{FD320AFE-39CB-4DDE-BA5D-31DDC80E7AE2}"/>
              </a:ext>
            </a:extLst>
          </p:cNvPr>
          <p:cNvSpPr txBox="1"/>
          <p:nvPr/>
        </p:nvSpPr>
        <p:spPr>
          <a:xfrm>
            <a:off x="3502325" y="1439494"/>
            <a:ext cx="2547668" cy="830997"/>
          </a:xfrm>
          <a:prstGeom prst="rect">
            <a:avLst/>
          </a:prstGeom>
          <a:noFill/>
        </p:spPr>
        <p:txBody>
          <a:bodyPr wrap="square" rtlCol="0">
            <a:spAutoFit/>
          </a:bodyPr>
          <a:lstStyle/>
          <a:p>
            <a:r>
              <a:rPr lang="en-US" sz="2400" b="1" dirty="0"/>
              <a:t>Animal Husbandry</a:t>
            </a:r>
          </a:p>
        </p:txBody>
      </p:sp>
      <p:sp>
        <p:nvSpPr>
          <p:cNvPr id="9" name="TextBox 8">
            <a:extLst>
              <a:ext uri="{FF2B5EF4-FFF2-40B4-BE49-F238E27FC236}">
                <a16:creationId xmlns:a16="http://schemas.microsoft.com/office/drawing/2014/main" id="{A32C9B31-2688-4265-93DE-63047C26C7C5}"/>
              </a:ext>
            </a:extLst>
          </p:cNvPr>
          <p:cNvSpPr txBox="1"/>
          <p:nvPr/>
        </p:nvSpPr>
        <p:spPr>
          <a:xfrm>
            <a:off x="6958642" y="1624161"/>
            <a:ext cx="2018581" cy="461665"/>
          </a:xfrm>
          <a:prstGeom prst="rect">
            <a:avLst/>
          </a:prstGeom>
          <a:noFill/>
        </p:spPr>
        <p:txBody>
          <a:bodyPr wrap="square" rtlCol="0">
            <a:spAutoFit/>
          </a:bodyPr>
          <a:lstStyle/>
          <a:p>
            <a:r>
              <a:rPr lang="en-US" sz="2400" b="1" dirty="0"/>
              <a:t>Industry</a:t>
            </a:r>
          </a:p>
        </p:txBody>
      </p:sp>
      <p:sp>
        <p:nvSpPr>
          <p:cNvPr id="10" name="TextBox 9">
            <a:extLst>
              <a:ext uri="{FF2B5EF4-FFF2-40B4-BE49-F238E27FC236}">
                <a16:creationId xmlns:a16="http://schemas.microsoft.com/office/drawing/2014/main" id="{8CAF0B98-9E0D-421A-B56D-678A6BAECCF3}"/>
              </a:ext>
            </a:extLst>
          </p:cNvPr>
          <p:cNvSpPr txBox="1"/>
          <p:nvPr/>
        </p:nvSpPr>
        <p:spPr>
          <a:xfrm>
            <a:off x="3190875" y="2490158"/>
            <a:ext cx="2859118" cy="3416320"/>
          </a:xfrm>
          <a:prstGeom prst="rect">
            <a:avLst/>
          </a:prstGeom>
          <a:noFill/>
        </p:spPr>
        <p:txBody>
          <a:bodyPr wrap="square" rtlCol="0">
            <a:spAutoFit/>
          </a:bodyPr>
          <a:lstStyle/>
          <a:p>
            <a:r>
              <a:rPr lang="en-US" sz="2400" dirty="0"/>
              <a:t>Nomadic Society</a:t>
            </a:r>
          </a:p>
          <a:p>
            <a:endParaRPr lang="en-US" sz="2400" dirty="0"/>
          </a:p>
          <a:p>
            <a:r>
              <a:rPr lang="en-US" sz="2400" dirty="0"/>
              <a:t>The Silk Road: traders on the road</a:t>
            </a:r>
          </a:p>
          <a:p>
            <a:endParaRPr lang="en-US" sz="2400" dirty="0"/>
          </a:p>
          <a:p>
            <a:r>
              <a:rPr lang="en-US" sz="2400" dirty="0"/>
              <a:t>Golden Age: From Genghis Khan on</a:t>
            </a:r>
          </a:p>
          <a:p>
            <a:endParaRPr lang="en-US" sz="2400" dirty="0"/>
          </a:p>
          <a:p>
            <a:r>
              <a:rPr lang="en-US" sz="2400" dirty="0"/>
              <a:t>Speed and Height</a:t>
            </a:r>
          </a:p>
        </p:txBody>
      </p:sp>
      <p:sp>
        <p:nvSpPr>
          <p:cNvPr id="11" name="TextBox 10">
            <a:extLst>
              <a:ext uri="{FF2B5EF4-FFF2-40B4-BE49-F238E27FC236}">
                <a16:creationId xmlns:a16="http://schemas.microsoft.com/office/drawing/2014/main" id="{D900F077-DDB7-41CA-8659-FED05345C482}"/>
              </a:ext>
            </a:extLst>
          </p:cNvPr>
          <p:cNvSpPr txBox="1"/>
          <p:nvPr/>
        </p:nvSpPr>
        <p:spPr>
          <a:xfrm>
            <a:off x="6366297" y="2340634"/>
            <a:ext cx="2398142" cy="3970318"/>
          </a:xfrm>
          <a:prstGeom prst="rect">
            <a:avLst/>
          </a:prstGeom>
          <a:noFill/>
        </p:spPr>
        <p:txBody>
          <a:bodyPr wrap="square" rtlCol="0">
            <a:spAutoFit/>
          </a:bodyPr>
          <a:lstStyle/>
          <a:p>
            <a:r>
              <a:rPr lang="en-US" sz="2400" dirty="0"/>
              <a:t>Industrial Society, Modern Society</a:t>
            </a:r>
          </a:p>
          <a:p>
            <a:endParaRPr lang="en-US" sz="2400" dirty="0"/>
          </a:p>
          <a:p>
            <a:r>
              <a:rPr lang="en-US" sz="2400" dirty="0"/>
              <a:t>Industrialization</a:t>
            </a:r>
          </a:p>
          <a:p>
            <a:endParaRPr lang="en-US" sz="2400" dirty="0"/>
          </a:p>
          <a:p>
            <a:r>
              <a:rPr lang="en-US" sz="2400" dirty="0"/>
              <a:t>Modernization</a:t>
            </a:r>
          </a:p>
          <a:p>
            <a:endParaRPr lang="en-US" sz="2400" dirty="0"/>
          </a:p>
          <a:p>
            <a:r>
              <a:rPr lang="en-US" sz="2400" dirty="0"/>
              <a:t>Affluent Society</a:t>
            </a:r>
          </a:p>
          <a:p>
            <a:endParaRPr lang="en-US" dirty="0"/>
          </a:p>
          <a:p>
            <a:endParaRPr lang="en-US" dirty="0"/>
          </a:p>
        </p:txBody>
      </p:sp>
    </p:spTree>
    <p:extLst>
      <p:ext uri="{BB962C8B-B14F-4D97-AF65-F5344CB8AC3E}">
        <p14:creationId xmlns:p14="http://schemas.microsoft.com/office/powerpoint/2010/main" val="339272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3FA6D-A6D0-44FF-84A5-A8B82C6D702A}"/>
              </a:ext>
            </a:extLst>
          </p:cNvPr>
          <p:cNvSpPr/>
          <p:nvPr/>
        </p:nvSpPr>
        <p:spPr>
          <a:xfrm>
            <a:off x="1104182" y="643622"/>
            <a:ext cx="10374701" cy="5570756"/>
          </a:xfrm>
          <a:prstGeom prst="rect">
            <a:avLst/>
          </a:prstGeom>
        </p:spPr>
        <p:txBody>
          <a:bodyPr wrap="square">
            <a:spAutoFit/>
          </a:bodyPr>
          <a:lstStyle/>
          <a:p>
            <a:r>
              <a:rPr lang="en-US" sz="3200" dirty="0"/>
              <a:t>Five economic sectors</a:t>
            </a:r>
          </a:p>
          <a:p>
            <a:pPr marL="514350" indent="-514350">
              <a:buAutoNum type="arabicPeriod"/>
            </a:pPr>
            <a:r>
              <a:rPr lang="en-US" sz="3200" dirty="0"/>
              <a:t>the primary sector which includes agriculture, mining and other natural resource industries; </a:t>
            </a:r>
          </a:p>
          <a:p>
            <a:pPr marL="514350" indent="-514350">
              <a:buAutoNum type="arabicPeriod"/>
            </a:pPr>
            <a:r>
              <a:rPr lang="en-US" sz="3200" dirty="0"/>
              <a:t>the secondary sector covering manufacturing, engineering and construction; </a:t>
            </a:r>
          </a:p>
          <a:p>
            <a:pPr marL="514350" indent="-514350">
              <a:buAutoNum type="arabicPeriod"/>
            </a:pPr>
            <a:r>
              <a:rPr lang="en-US" sz="3200" dirty="0"/>
              <a:t>a tertiary sector for the service industries, </a:t>
            </a:r>
          </a:p>
          <a:p>
            <a:pPr marL="514350" indent="-514350">
              <a:buAutoNum type="arabicPeriod"/>
            </a:pPr>
            <a:r>
              <a:rPr lang="en-US" sz="3200" dirty="0"/>
              <a:t>the quaternary sector for intellectual activities involving education and research,</a:t>
            </a:r>
          </a:p>
          <a:p>
            <a:pPr marL="514350" indent="-514350">
              <a:buAutoNum type="arabicPeriod"/>
            </a:pPr>
            <a:r>
              <a:rPr lang="en-US" sz="3200" dirty="0"/>
              <a:t> the quinary sector reserved for high level decision makers in government and industry.</a:t>
            </a:r>
          </a:p>
          <a:p>
            <a:endParaRPr lang="en-US" dirty="0"/>
          </a:p>
          <a:p>
            <a:r>
              <a:rPr lang="en-US" dirty="0"/>
              <a:t>Read more: http://www.businessdictionary.com/definition/economic-sector.html</a:t>
            </a:r>
          </a:p>
        </p:txBody>
      </p:sp>
    </p:spTree>
    <p:extLst>
      <p:ext uri="{BB962C8B-B14F-4D97-AF65-F5344CB8AC3E}">
        <p14:creationId xmlns:p14="http://schemas.microsoft.com/office/powerpoint/2010/main" val="2636777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Scientific Revolution and Industrial Revolution</a:t>
            </a:r>
          </a:p>
        </p:txBody>
      </p:sp>
      <p:sp>
        <p:nvSpPr>
          <p:cNvPr id="14" name="Content Placeholder 13"/>
          <p:cNvSpPr>
            <a:spLocks noGrp="1"/>
          </p:cNvSpPr>
          <p:nvPr>
            <p:ph idx="1"/>
          </p:nvPr>
        </p:nvSpPr>
        <p:spPr/>
        <p:txBody>
          <a:bodyPr/>
          <a:lstStyle/>
          <a:p>
            <a:r>
              <a:rPr lang="en-US" dirty="0"/>
              <a:t>The Dark Age and the Black Death</a:t>
            </a:r>
          </a:p>
          <a:p>
            <a:r>
              <a:rPr lang="en-US" dirty="0"/>
              <a:t>1540, George Joachim Rheticus, </a:t>
            </a:r>
            <a:r>
              <a:rPr lang="en-US" i="1" dirty="0" err="1"/>
              <a:t>Narratio</a:t>
            </a:r>
            <a:r>
              <a:rPr lang="en-US" i="1" dirty="0"/>
              <a:t> Prima</a:t>
            </a:r>
            <a:r>
              <a:rPr lang="en-US" dirty="0"/>
              <a:t>, first argument for heliocentrism.</a:t>
            </a:r>
          </a:p>
          <a:p>
            <a:r>
              <a:rPr lang="en-US" dirty="0"/>
              <a:t>Copernicus, De </a:t>
            </a:r>
            <a:r>
              <a:rPr lang="en-US" dirty="0" err="1"/>
              <a:t>Revolutionibus</a:t>
            </a:r>
            <a:r>
              <a:rPr lang="en-US" dirty="0"/>
              <a:t> </a:t>
            </a:r>
            <a:r>
              <a:rPr lang="en-US" dirty="0" err="1"/>
              <a:t>orbium</a:t>
            </a:r>
            <a:r>
              <a:rPr lang="en-US" dirty="0"/>
              <a:t> </a:t>
            </a:r>
            <a:r>
              <a:rPr lang="en-US" dirty="0" err="1"/>
              <a:t>Coelestium</a:t>
            </a:r>
            <a:r>
              <a:rPr lang="en-US" dirty="0"/>
              <a:t> (On the Revolutions of Heavenly Spheres), 1543</a:t>
            </a:r>
          </a:p>
          <a:p>
            <a:r>
              <a:rPr lang="en-US" dirty="0"/>
              <a:t>Scottish ingenuity James Watt's steam engine</a:t>
            </a:r>
          </a:p>
          <a:p>
            <a:r>
              <a:rPr lang="en-US" dirty="0"/>
              <a:t>Isaac Newton</a:t>
            </a:r>
          </a:p>
          <a:p>
            <a:r>
              <a:rPr lang="en-US" dirty="0"/>
              <a:t>The Industrial Revolution</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76413" y="5675314"/>
            <a:ext cx="8686800" cy="706437"/>
          </a:xfrm>
          <a:prstGeom prst="rect">
            <a:avLst/>
          </a:prstGeom>
          <a:noFill/>
          <a:ln w="9525">
            <a:noFill/>
            <a:round/>
            <a:headEnd/>
            <a:tailEnd/>
          </a:ln>
        </p:spPr>
        <p:txBody>
          <a:bodyPr lIns="90000" tIns="46800" rIns="90000" bIns="46800" anchor="ct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S Gothic" charset="-128"/>
                <a:cs typeface="+mn-cs"/>
              </a:rPr>
              <a:t>Figure </a:t>
            </a:r>
            <a:r>
              <a:rPr kumimoji="0" lang="en-US" sz="2000" b="0" i="0" u="none" strike="noStrike" kern="1200" cap="none" spc="0" normalizeH="0" baseline="0" noProof="0" dirty="0" err="1">
                <a:ln>
                  <a:noFill/>
                </a:ln>
                <a:solidFill>
                  <a:srgbClr val="000000"/>
                </a:solidFill>
                <a:effectLst/>
                <a:uLnTx/>
                <a:uFillTx/>
                <a:latin typeface="Arial" charset="0"/>
                <a:ea typeface="MS Gothic" charset="-128"/>
                <a:cs typeface="+mn-cs"/>
              </a:rPr>
              <a:t>Kondratiev</a:t>
            </a:r>
            <a:r>
              <a:rPr kumimoji="0" lang="en-US" sz="2000" b="0" i="0" u="none" strike="noStrike" kern="1200" cap="none" spc="0" normalizeH="0" baseline="0" noProof="0" dirty="0">
                <a:ln>
                  <a:noFill/>
                </a:ln>
                <a:solidFill>
                  <a:srgbClr val="000000"/>
                </a:solidFill>
                <a:effectLst/>
                <a:uLnTx/>
                <a:uFillTx/>
                <a:latin typeface="Arial" charset="0"/>
                <a:ea typeface="MS Gothic" charset="-128"/>
                <a:cs typeface="+mn-cs"/>
              </a:rPr>
              <a:t> long waves</a:t>
            </a:r>
            <a:br>
              <a:rPr kumimoji="0" lang="en-US" sz="2000" b="0" i="0" u="none" strike="noStrike" kern="1200" cap="none" spc="0" normalizeH="0" baseline="0" noProof="0" dirty="0">
                <a:ln>
                  <a:noFill/>
                </a:ln>
                <a:solidFill>
                  <a:srgbClr val="000000"/>
                </a:solidFill>
                <a:effectLst/>
                <a:uLnTx/>
                <a:uFillTx/>
                <a:latin typeface="Arial" charset="0"/>
                <a:ea typeface="MS Gothic" charset="-128"/>
                <a:cs typeface="+mn-cs"/>
              </a:rPr>
            </a:br>
            <a:r>
              <a:rPr kumimoji="0" lang="en-US" sz="1600" b="0" i="1" u="none" strike="noStrike" kern="1200" cap="none" spc="0" normalizeH="0" baseline="0" noProof="0" dirty="0">
                <a:ln>
                  <a:noFill/>
                </a:ln>
                <a:solidFill>
                  <a:srgbClr val="000000"/>
                </a:solidFill>
                <a:effectLst/>
                <a:uLnTx/>
                <a:uFillTx/>
                <a:latin typeface="Arial" charset="0"/>
                <a:ea typeface="MS Gothic" charset="-128"/>
                <a:cs typeface="+mn-cs"/>
              </a:rPr>
              <a:t>Source</a:t>
            </a:r>
            <a:r>
              <a:rPr kumimoji="0" lang="en-US" sz="1600" b="0" i="0" u="none" strike="noStrike" kern="1200" cap="none" spc="0" normalizeH="0" baseline="0" noProof="0" dirty="0">
                <a:ln>
                  <a:noFill/>
                </a:ln>
                <a:solidFill>
                  <a:srgbClr val="000000"/>
                </a:solidFill>
                <a:effectLst/>
                <a:uLnTx/>
                <a:uFillTx/>
                <a:latin typeface="Arial" charset="0"/>
                <a:ea typeface="MS Gothic" charset="-128"/>
                <a:cs typeface="+mn-cs"/>
              </a:rPr>
              <a:t>: based, in part, on Freeman and </a:t>
            </a:r>
            <a:r>
              <a:rPr kumimoji="0" lang="en-US" sz="1600" b="0" i="0" u="none" strike="noStrike" kern="1200" cap="none" spc="0" normalizeH="0" baseline="0" noProof="0" dirty="0" err="1">
                <a:ln>
                  <a:noFill/>
                </a:ln>
                <a:solidFill>
                  <a:srgbClr val="000000"/>
                </a:solidFill>
                <a:effectLst/>
                <a:uLnTx/>
                <a:uFillTx/>
                <a:latin typeface="Arial" charset="0"/>
                <a:ea typeface="MS Gothic" charset="-128"/>
                <a:cs typeface="+mn-cs"/>
              </a:rPr>
              <a:t>Louçã</a:t>
            </a:r>
            <a:r>
              <a:rPr kumimoji="0" lang="en-US" sz="1600" b="0" i="0" u="none" strike="noStrike" kern="1200" cap="none" spc="0" normalizeH="0" baseline="0" noProof="0" dirty="0">
                <a:ln>
                  <a:noFill/>
                </a:ln>
                <a:solidFill>
                  <a:srgbClr val="000000"/>
                </a:solidFill>
                <a:effectLst/>
                <a:uLnTx/>
                <a:uFillTx/>
                <a:latin typeface="Arial" charset="0"/>
                <a:ea typeface="MS Gothic" charset="-128"/>
                <a:cs typeface="+mn-cs"/>
              </a:rPr>
              <a:t>, 2001: Table II.1</a:t>
            </a:r>
            <a:endParaRPr kumimoji="0" lang="en-US" sz="1600" b="0" i="0" u="none" strike="noStrike" kern="0" cap="none" spc="0" normalizeH="0" baseline="0" noProof="0" dirty="0">
              <a:ln>
                <a:noFill/>
              </a:ln>
              <a:solidFill>
                <a:srgbClr val="000000"/>
              </a:solidFill>
              <a:effectLst/>
              <a:uLnTx/>
              <a:uFillTx/>
              <a:latin typeface="Arial"/>
              <a:ea typeface="MS Gothic"/>
              <a:cs typeface="+mn-cs"/>
            </a:endParaRPr>
          </a:p>
        </p:txBody>
      </p:sp>
      <p:pic>
        <p:nvPicPr>
          <p:cNvPr id="7171" name="Picture 4" descr="Figure 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557338"/>
            <a:ext cx="8097715"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653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4197-C313-420B-A097-06DC77C92B85}"/>
              </a:ext>
            </a:extLst>
          </p:cNvPr>
          <p:cNvSpPr>
            <a:spLocks noGrp="1"/>
          </p:cNvSpPr>
          <p:nvPr>
            <p:ph type="title"/>
          </p:nvPr>
        </p:nvSpPr>
        <p:spPr>
          <a:xfrm>
            <a:off x="609600" y="274639"/>
            <a:ext cx="10966451" cy="1214855"/>
          </a:xfrm>
        </p:spPr>
        <p:txBody>
          <a:bodyPr/>
          <a:lstStyle/>
          <a:p>
            <a:r>
              <a:rPr lang="en-US" sz="2800" b="1" dirty="0">
                <a:solidFill>
                  <a:srgbClr val="0F2741"/>
                </a:solidFill>
                <a:latin typeface="Open Sans"/>
              </a:rPr>
              <a:t>Distribution of gross domestic product (GDP) across economic sectors in the United States from 2000 to 2017 </a:t>
            </a:r>
            <a:br>
              <a:rPr lang="en-US" sz="2800" b="1" dirty="0">
                <a:solidFill>
                  <a:srgbClr val="0F2741"/>
                </a:solidFill>
                <a:latin typeface="Open Sans"/>
              </a:rPr>
            </a:br>
            <a:r>
              <a:rPr lang="en-US" sz="1000" b="1" dirty="0">
                <a:solidFill>
                  <a:srgbClr val="0F2741"/>
                </a:solidFill>
                <a:latin typeface="Open Sans"/>
              </a:rPr>
              <a:t>https://www.statista.com/statistics/270001/distribution-of-gross-domestic-product-gdp-across-economic-sectors-in-the-us/</a:t>
            </a:r>
            <a:endParaRPr lang="en-US" sz="1000" dirty="0"/>
          </a:p>
        </p:txBody>
      </p:sp>
      <p:pic>
        <p:nvPicPr>
          <p:cNvPr id="4" name="Content Placeholder 3">
            <a:extLst>
              <a:ext uri="{FF2B5EF4-FFF2-40B4-BE49-F238E27FC236}">
                <a16:creationId xmlns:a16="http://schemas.microsoft.com/office/drawing/2014/main" id="{454ABB65-4BC9-45B6-915C-B1CDE81D331D}"/>
              </a:ext>
            </a:extLst>
          </p:cNvPr>
          <p:cNvPicPr>
            <a:picLocks noGrp="1" noChangeAspect="1"/>
          </p:cNvPicPr>
          <p:nvPr>
            <p:ph idx="1"/>
          </p:nvPr>
        </p:nvPicPr>
        <p:blipFill>
          <a:blip r:embed="rId2"/>
          <a:stretch>
            <a:fillRect/>
          </a:stretch>
        </p:blipFill>
        <p:spPr>
          <a:xfrm>
            <a:off x="1293963" y="1552754"/>
            <a:ext cx="9287774" cy="5254893"/>
          </a:xfrm>
          <a:prstGeom prst="rect">
            <a:avLst/>
          </a:prstGeom>
        </p:spPr>
      </p:pic>
    </p:spTree>
    <p:extLst>
      <p:ext uri="{BB962C8B-B14F-4D97-AF65-F5344CB8AC3E}">
        <p14:creationId xmlns:p14="http://schemas.microsoft.com/office/powerpoint/2010/main" val="12465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1801813" y="5638800"/>
            <a:ext cx="868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Figure Key characteristics of successive K-waves</a:t>
            </a:r>
            <a:b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br>
            <a:r>
              <a:rPr kumimoji="0" lang="en-US" altLang="en-US" sz="1200" b="0" i="1"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Source</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 based, in part, on Freeman and Perez, 1988: Table 3.1; Freeman and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Gothic" panose="020B0609070205080204" pitchFamily="49" charset="-128"/>
                <a:cs typeface="+mn-cs"/>
              </a:rPr>
              <a:t>Louçã</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 2001: Table II.1; Perez, 2010: Table 1</a:t>
            </a:r>
          </a:p>
        </p:txBody>
      </p:sp>
      <p:pic>
        <p:nvPicPr>
          <p:cNvPr id="8195" name="Picture 4" descr="Figure 4.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1813" y="774700"/>
            <a:ext cx="8472487"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41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78001" y="5599114"/>
            <a:ext cx="8686800" cy="706437"/>
          </a:xfrm>
          <a:prstGeom prst="rect">
            <a:avLst/>
          </a:prstGeom>
          <a:noFill/>
          <a:ln w="9525">
            <a:noFill/>
            <a:round/>
            <a:headEnd/>
            <a:tailEnd/>
          </a:ln>
        </p:spPr>
        <p:txBody>
          <a:bodyPr lIns="90000" tIns="46800" rIns="90000" bIns="46800" anchor="ct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Gothic" charset="-128"/>
                <a:cs typeface="+mn-cs"/>
              </a:rPr>
              <a:t>Figure Information and communications technologies: a process of convergence</a:t>
            </a:r>
            <a:br>
              <a:rPr kumimoji="0" lang="en-US" sz="1200" b="0" i="0" u="none" strike="noStrike" kern="1200" cap="none" spc="0" normalizeH="0" baseline="0" noProof="0" dirty="0">
                <a:ln>
                  <a:noFill/>
                </a:ln>
                <a:solidFill>
                  <a:srgbClr val="000000"/>
                </a:solidFill>
                <a:effectLst/>
                <a:uLnTx/>
                <a:uFillTx/>
                <a:latin typeface="Arial" charset="0"/>
                <a:ea typeface="MS Gothic" charset="-128"/>
                <a:cs typeface="+mn-cs"/>
              </a:rPr>
            </a:br>
            <a:r>
              <a:rPr kumimoji="0" lang="en-US" sz="1200" b="0" i="1" u="none" strike="noStrike" kern="1200" cap="none" spc="0" normalizeH="0" baseline="0" noProof="0" dirty="0">
                <a:ln>
                  <a:noFill/>
                </a:ln>
                <a:solidFill>
                  <a:srgbClr val="000000"/>
                </a:solidFill>
                <a:effectLst/>
                <a:uLnTx/>
                <a:uFillTx/>
                <a:latin typeface="Arial" charset="0"/>
                <a:ea typeface="MS Gothic" charset="-128"/>
                <a:cs typeface="+mn-cs"/>
              </a:rPr>
              <a:t>Source</a:t>
            </a:r>
            <a:r>
              <a:rPr kumimoji="0" lang="en-US" sz="1200" b="0" i="0" u="none" strike="noStrike" kern="1200" cap="none" spc="0" normalizeH="0" baseline="0" noProof="0" dirty="0">
                <a:ln>
                  <a:noFill/>
                </a:ln>
                <a:solidFill>
                  <a:srgbClr val="000000"/>
                </a:solidFill>
                <a:effectLst/>
                <a:uLnTx/>
                <a:uFillTx/>
                <a:latin typeface="Arial" charset="0"/>
                <a:ea typeface="MS Gothic" charset="-128"/>
                <a:cs typeface="+mn-cs"/>
              </a:rPr>
              <a:t>: based, in part, on Freeman, 1987: Figure 2</a:t>
            </a:r>
            <a:endParaRPr kumimoji="0" lang="en-US" sz="1200" b="0" i="0" u="none" strike="noStrike" kern="0" cap="none" spc="0" normalizeH="0" baseline="0" noProof="0" dirty="0">
              <a:ln>
                <a:noFill/>
              </a:ln>
              <a:solidFill>
                <a:srgbClr val="000000"/>
              </a:solidFill>
              <a:effectLst/>
              <a:uLnTx/>
              <a:uFillTx/>
              <a:latin typeface="Arial"/>
              <a:ea typeface="MS Gothic"/>
              <a:cs typeface="+mn-cs"/>
            </a:endParaRPr>
          </a:p>
        </p:txBody>
      </p:sp>
      <p:pic>
        <p:nvPicPr>
          <p:cNvPr id="9219" name="Picture 4" descr="Figure 4.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4701" y="787400"/>
            <a:ext cx="7962900" cy="46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600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1801813" y="5459414"/>
            <a:ext cx="8686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Figure Exponential increase in the capacity of microprocessors</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endParaRPr>
          </a:p>
        </p:txBody>
      </p:sp>
      <p:pic>
        <p:nvPicPr>
          <p:cNvPr id="10243" name="Picture 4" descr="Figure 4.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1341438"/>
            <a:ext cx="493871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348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528</TotalTime>
  <Words>349</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Euphemia</vt:lpstr>
      <vt:lpstr>MS Gothic</vt:lpstr>
      <vt:lpstr>Open Sans</vt:lpstr>
      <vt:lpstr>Plantagenet Cherokee</vt:lpstr>
      <vt:lpstr>Arial</vt:lpstr>
      <vt:lpstr>Times New Roman</vt:lpstr>
      <vt:lpstr>Wingdings</vt:lpstr>
      <vt:lpstr>Academic Literature 16x9</vt:lpstr>
      <vt:lpstr>9_Office Theme</vt:lpstr>
      <vt:lpstr>Technology, Production and Global Division of Labor</vt:lpstr>
      <vt:lpstr>Production</vt:lpstr>
      <vt:lpstr>PowerPoint Presentation</vt:lpstr>
      <vt:lpstr>The Scientific Revolution and Industrial Revolution</vt:lpstr>
      <vt:lpstr>PowerPoint Presentation</vt:lpstr>
      <vt:lpstr>Distribution of gross domestic product (GDP) across economic sectors in the United States from 2000 to 2017  https://www.statista.com/statistics/270001/distribution-of-gross-domestic-product-gdp-across-economic-sectors-in-the-us/</vt:lpstr>
      <vt:lpstr>PowerPoint Presentation</vt:lpstr>
      <vt:lpstr>PowerPoint Presentation</vt:lpstr>
      <vt:lpstr>PowerPoint Presentation</vt:lpstr>
      <vt:lpstr>The Moore’s Law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Production and Global Division of Labor</dc:title>
  <dc:creator>Ming Xia</dc:creator>
  <cp:lastModifiedBy>Ming Xia</cp:lastModifiedBy>
  <cp:revision>12</cp:revision>
  <dcterms:created xsi:type="dcterms:W3CDTF">2020-03-03T19:47:31Z</dcterms:created>
  <dcterms:modified xsi:type="dcterms:W3CDTF">2020-03-04T18:14:05Z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