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67" r:id="rId4"/>
    <p:sldId id="268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356" autoAdjust="0"/>
  </p:normalViewPr>
  <p:slideViewPr>
    <p:cSldViewPr snapToGrid="0" showGuides="1">
      <p:cViewPr>
        <p:scale>
          <a:sx n="83" d="100"/>
          <a:sy n="83" d="100"/>
        </p:scale>
        <p:origin x="45" y="5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2/2/2020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2/2/2020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cs typeface="Arial" pitchFamily="34" charset="0"/>
              </a:rPr>
              <a:t>NOTE: </a:t>
            </a:r>
            <a:r>
              <a:rPr lang="en-US" sz="1200" dirty="0">
                <a:cs typeface="Arial" pitchFamily="34" charset="0"/>
              </a:rPr>
              <a:t>Want a different image on this slide? Select the picture and delete it. Now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05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6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11" name="Picture 10" title="Ribbon tab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title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 title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0" name="Picture 9" title="Ribbon tab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7" name="Picture 6" title="Ribbon tab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2/2/2020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en-US" dirty="0"/>
              <a:t>Theory and theorizing IPE 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153509" y="1708030"/>
            <a:ext cx="5844261" cy="3393057"/>
          </a:xfrm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Why does theory matters in IPE?</a:t>
            </a: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Theory?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Theory: Normative/Positive, Value-laden/Value-free (neutral)</a:t>
            </a:r>
          </a:p>
          <a:p>
            <a:r>
              <a:rPr lang="en-US" dirty="0"/>
              <a:t>Ontology: the nature of being and existence; what aspects need to be explained</a:t>
            </a:r>
          </a:p>
          <a:p>
            <a:r>
              <a:rPr lang="en-US" dirty="0"/>
              <a:t>Epistemology: </a:t>
            </a:r>
          </a:p>
          <a:p>
            <a:r>
              <a:rPr lang="en-US" dirty="0"/>
              <a:t>Methodology: </a:t>
            </a:r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78C82-6426-404F-B262-4689DDE8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Trichotomy: Robert Gilpin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FD626-E4A1-4194-98A7-16FF79621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3610874" cy="4571999"/>
          </a:xfrm>
        </p:spPr>
        <p:txBody>
          <a:bodyPr/>
          <a:lstStyle/>
          <a:p>
            <a:r>
              <a:rPr lang="en-US" dirty="0"/>
              <a:t>Mercantilist: Economic nationalism and protectionism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Realism-Mercantilism-</a:t>
            </a:r>
            <a:r>
              <a:rPr lang="en-US" dirty="0" err="1"/>
              <a:t>Statism</a:t>
            </a:r>
            <a:r>
              <a:rPr lang="en-US" dirty="0"/>
              <a:t>-Economic Nationalism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1F12F-FB4C-4D31-A626-7C41C9110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1049" y="1600199"/>
            <a:ext cx="3525328" cy="4571999"/>
          </a:xfrm>
        </p:spPr>
        <p:txBody>
          <a:bodyPr/>
          <a:lstStyle/>
          <a:p>
            <a:r>
              <a:rPr lang="en-US" dirty="0"/>
              <a:t>Sovereign-at-Bay Model: economic interdependence and decline of nation-state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Idealism-Liberalism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BFA84EB-1627-451F-B94A-FFB22894F6B1}"/>
              </a:ext>
            </a:extLst>
          </p:cNvPr>
          <p:cNvSpPr txBox="1">
            <a:spLocks/>
          </p:cNvSpPr>
          <p:nvPr/>
        </p:nvSpPr>
        <p:spPr>
          <a:xfrm>
            <a:off x="8266981" y="1600199"/>
            <a:ext cx="3525328" cy="45719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Dependency/</a:t>
            </a:r>
            <a:r>
              <a:rPr lang="en-US" dirty="0" err="1"/>
              <a:t>Dependencia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Marxism-Structuralist-World System-Critical theory</a:t>
            </a:r>
          </a:p>
        </p:txBody>
      </p:sp>
    </p:spTree>
    <p:extLst>
      <p:ext uri="{BB962C8B-B14F-4D97-AF65-F5344CB8AC3E}">
        <p14:creationId xmlns:p14="http://schemas.microsoft.com/office/powerpoint/2010/main" val="19805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9ECC4F-F428-477E-B154-819D5E48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08" y="293984"/>
            <a:ext cx="10397705" cy="634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04800"/>
            <a:ext cx="9980682" cy="983411"/>
          </a:xfrm>
        </p:spPr>
        <p:txBody>
          <a:bodyPr/>
          <a:lstStyle/>
          <a:p>
            <a:r>
              <a:rPr lang="en-US" dirty="0"/>
              <a:t>American School vs. British School</a:t>
            </a:r>
            <a:br>
              <a:rPr lang="en-US" dirty="0"/>
            </a:br>
            <a:r>
              <a:rPr lang="en-US" dirty="0"/>
              <a:t>Orthodox School vs. Heterodox School/ “America’s left-out”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3237" y="1600200"/>
            <a:ext cx="3051134" cy="823912"/>
          </a:xfrm>
        </p:spPr>
        <p:txBody>
          <a:bodyPr/>
          <a:lstStyle/>
          <a:p>
            <a:r>
              <a:rPr lang="en-US" dirty="0"/>
              <a:t>American School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3237" y="2466437"/>
            <a:ext cx="3666485" cy="37480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State-centric</a:t>
            </a:r>
          </a:p>
          <a:p>
            <a:r>
              <a:rPr lang="en-US" dirty="0"/>
              <a:t>State behavior, system governance, US perspective</a:t>
            </a:r>
          </a:p>
          <a:p>
            <a:r>
              <a:rPr lang="en-US" dirty="0"/>
              <a:t>Positive/explanation</a:t>
            </a:r>
          </a:p>
          <a:p>
            <a:r>
              <a:rPr lang="en-US" dirty="0"/>
              <a:t>Mainly economic &amp; political science</a:t>
            </a:r>
          </a:p>
          <a:p>
            <a:r>
              <a:rPr lang="en-US" dirty="0"/>
              <a:t>Rigorous empirical testing</a:t>
            </a:r>
          </a:p>
          <a:p>
            <a:r>
              <a:rPr lang="en-US" dirty="0"/>
              <a:t>Methodological individualism, or methodological nationalism; rationalism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366" y="1600200"/>
            <a:ext cx="4282216" cy="823912"/>
          </a:xfrm>
        </p:spPr>
        <p:txBody>
          <a:bodyPr/>
          <a:lstStyle/>
          <a:p>
            <a:r>
              <a:rPr lang="en-US" dirty="0"/>
              <a:t>British School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4098" y="2424112"/>
            <a:ext cx="4391484" cy="37480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Individuals, states, social forces, historical structures</a:t>
            </a:r>
          </a:p>
          <a:p>
            <a:r>
              <a:rPr lang="en-US" dirty="0"/>
              <a:t>Very broad</a:t>
            </a:r>
          </a:p>
          <a:p>
            <a:r>
              <a:rPr lang="en-US" dirty="0"/>
              <a:t>Normative</a:t>
            </a:r>
          </a:p>
          <a:p>
            <a:r>
              <a:rPr lang="en-US" dirty="0"/>
              <a:t>Broadly inclusive</a:t>
            </a:r>
          </a:p>
          <a:p>
            <a:r>
              <a:rPr lang="en-US" dirty="0"/>
              <a:t>Qualitative, historical, interpretative</a:t>
            </a:r>
          </a:p>
          <a:p>
            <a:r>
              <a:rPr lang="en-US" dirty="0"/>
              <a:t>Holistic approach; holism; </a:t>
            </a:r>
            <a:r>
              <a:rPr lang="en-US" dirty="0" err="1"/>
              <a:t>reflectivism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90122-A114-4BBB-843F-65BE2A80C6A2}"/>
              </a:ext>
            </a:extLst>
          </p:cNvPr>
          <p:cNvSpPr txBox="1"/>
          <p:nvPr/>
        </p:nvSpPr>
        <p:spPr>
          <a:xfrm>
            <a:off x="1167442" y="2424112"/>
            <a:ext cx="1644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Ontology</a:t>
            </a:r>
          </a:p>
          <a:p>
            <a:endParaRPr lang="en-US" dirty="0"/>
          </a:p>
          <a:p>
            <a:r>
              <a:rPr lang="en-US" dirty="0"/>
              <a:t>Agenda</a:t>
            </a:r>
          </a:p>
          <a:p>
            <a:endParaRPr lang="en-US" dirty="0"/>
          </a:p>
          <a:p>
            <a:r>
              <a:rPr lang="en-US" dirty="0"/>
              <a:t>Purpose</a:t>
            </a:r>
          </a:p>
          <a:p>
            <a:endParaRPr lang="en-US" dirty="0"/>
          </a:p>
          <a:p>
            <a:r>
              <a:rPr lang="en-US" dirty="0"/>
              <a:t>Openness</a:t>
            </a:r>
          </a:p>
          <a:p>
            <a:endParaRPr lang="en-US" dirty="0"/>
          </a:p>
          <a:p>
            <a:r>
              <a:rPr lang="en-US" dirty="0"/>
              <a:t>Epistemology</a:t>
            </a:r>
          </a:p>
        </p:txBody>
      </p:sp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C3295-375C-46A7-B75E-A077181C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264" y="630702"/>
            <a:ext cx="9322279" cy="58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tf00001038</Template>
  <TotalTime>985</TotalTime>
  <Words>189</Words>
  <Application>Microsoft Office PowerPoint</Application>
  <PresentationFormat>Widescreen</PresentationFormat>
  <Paragraphs>55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Euphemia</vt:lpstr>
      <vt:lpstr>Plantagenet Cherokee</vt:lpstr>
      <vt:lpstr>Wingdings</vt:lpstr>
      <vt:lpstr>Academic Literature 16x9</vt:lpstr>
      <vt:lpstr>Theory and theorizing IPE </vt:lpstr>
      <vt:lpstr>What Is Theory?</vt:lpstr>
      <vt:lpstr>Traditional Trichotomy: Robert Gilpin</vt:lpstr>
      <vt:lpstr>PowerPoint Presentation</vt:lpstr>
      <vt:lpstr>American School vs. British School Orthodox School vs. Heterodox School/ “America’s left-out”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and theorizing IPE </dc:title>
  <dc:creator>Ming Xia</dc:creator>
  <cp:lastModifiedBy>Ming Xia</cp:lastModifiedBy>
  <cp:revision>9</cp:revision>
  <dcterms:created xsi:type="dcterms:W3CDTF">2020-02-02T11:57:28Z</dcterms:created>
  <dcterms:modified xsi:type="dcterms:W3CDTF">2020-02-03T04:23:13Z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