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57" r:id="rId6"/>
    <p:sldId id="258" r:id="rId7"/>
    <p:sldId id="270" r:id="rId8"/>
    <p:sldId id="259" r:id="rId9"/>
    <p:sldId id="272" r:id="rId10"/>
    <p:sldId id="271"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83" d="100"/>
          <a:sy n="83" d="100"/>
        </p:scale>
        <p:origin x="45" y="561"/>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8/31/2020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8/31/2020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8/31/2020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8/31/2020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8/31/2020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8/31/2020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8/31/2020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8/31/2020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8/31/2020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3836" y="2292093"/>
            <a:ext cx="5566194" cy="2219691"/>
          </a:xfrm>
        </p:spPr>
        <p:txBody>
          <a:bodyPr anchor="ctr"/>
          <a:lstStyle/>
          <a:p>
            <a:r>
              <a:rPr lang="en-US" dirty="0"/>
              <a:t>What Is IPE? </a:t>
            </a:r>
            <a:br>
              <a:rPr lang="en-US" dirty="0"/>
            </a:br>
            <a:r>
              <a:rPr lang="en-US" dirty="0"/>
              <a:t>The Structure of IPE Class</a:t>
            </a:r>
          </a:p>
        </p:txBody>
      </p:sp>
      <p:sp>
        <p:nvSpPr>
          <p:cNvPr id="7" name="Subtitle 6"/>
          <p:cNvSpPr>
            <a:spLocks noGrp="1"/>
          </p:cNvSpPr>
          <p:nvPr>
            <p:ph type="subTitle" idx="1"/>
          </p:nvPr>
        </p:nvSpPr>
        <p:spPr/>
        <p:txBody>
          <a:bodyPr/>
          <a:lstStyle/>
          <a:p>
            <a:r>
              <a:rPr lang="en-US" dirty="0"/>
              <a:t>An Introduction and Overview</a:t>
            </a:r>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6280030" y="1196196"/>
            <a:ext cx="5911970" cy="4422476"/>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Defining IPE or GPE</a:t>
            </a:r>
          </a:p>
        </p:txBody>
      </p:sp>
      <p:sp>
        <p:nvSpPr>
          <p:cNvPr id="14" name="Content Placeholder 13"/>
          <p:cNvSpPr>
            <a:spLocks noGrp="1"/>
          </p:cNvSpPr>
          <p:nvPr>
            <p:ph idx="1"/>
          </p:nvPr>
        </p:nvSpPr>
        <p:spPr>
          <a:xfrm>
            <a:off x="1104900" y="1362974"/>
            <a:ext cx="9982200" cy="4809226"/>
          </a:xfrm>
        </p:spPr>
        <p:txBody>
          <a:bodyPr/>
          <a:lstStyle/>
          <a:p>
            <a:pPr marL="0" indent="0">
              <a:buNone/>
            </a:pPr>
            <a:r>
              <a:rPr lang="en-US" dirty="0"/>
              <a:t>The Textbook Definitions</a:t>
            </a:r>
          </a:p>
          <a:p>
            <a:r>
              <a:rPr lang="en-US" dirty="0"/>
              <a:t>Stephane Paquin (p. 5): </a:t>
            </a:r>
          </a:p>
          <a:p>
            <a:pPr marL="0" indent="0">
              <a:buNone/>
            </a:pPr>
            <a:r>
              <a:rPr lang="en-US" dirty="0"/>
              <a:t>“Researchers agree that IPE is concerned with international politics and international economics, that is to say, politics and economics beyond state borders. IPE focuses especially on the power relations between the world of states and that of economic actors on the international scene. Nowadays, the most cited definition of IPE comes from one of its founding fathers, Robert Gilpin, who has spent his career at Princeton University. From him, IPE is ‘the reciprocal and dynamic interaction in international relations of the pursuit of wealth and the pursuit of power.’”</a:t>
            </a:r>
          </a:p>
          <a:p>
            <a:r>
              <a:rPr lang="en-US" dirty="0"/>
              <a:t>International Political Economy vs. Global Political Economy</a:t>
            </a:r>
          </a:p>
          <a:p>
            <a:pPr marL="0" indent="0">
              <a:buNone/>
            </a:pPr>
            <a:r>
              <a:rPr lang="en-US" dirty="0"/>
              <a:t>The orthodox considers IPE a subdiscipline of international relations;</a:t>
            </a:r>
          </a:p>
          <a:p>
            <a:pPr marL="0" indent="0">
              <a:buNone/>
            </a:pPr>
            <a:r>
              <a:rPr lang="en-US" dirty="0"/>
              <a:t>Those with a more multidisciplinary conception of IPE (the heterodox) prefer the term “global political economy”.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Beginning……</a:t>
            </a:r>
          </a:p>
        </p:txBody>
      </p:sp>
      <p:sp>
        <p:nvSpPr>
          <p:cNvPr id="4" name="Content Placeholder 3">
            <a:extLst>
              <a:ext uri="{FF2B5EF4-FFF2-40B4-BE49-F238E27FC236}">
                <a16:creationId xmlns:a16="http://schemas.microsoft.com/office/drawing/2014/main" id="{FE91BC1B-3FC1-490C-87D1-7943E2BF08F7}"/>
              </a:ext>
            </a:extLst>
          </p:cNvPr>
          <p:cNvSpPr>
            <a:spLocks noGrp="1"/>
          </p:cNvSpPr>
          <p:nvPr>
            <p:ph idx="1"/>
          </p:nvPr>
        </p:nvSpPr>
        <p:spPr/>
        <p:txBody>
          <a:bodyPr>
            <a:normAutofit/>
          </a:bodyPr>
          <a:lstStyle/>
          <a:p>
            <a:r>
              <a:rPr lang="en-US" sz="2800" dirty="0">
                <a:effectLst/>
                <a:latin typeface="Times New Roman" panose="02020603050405020304" pitchFamily="18" charset="0"/>
                <a:ea typeface="Times New Roman" panose="02020603050405020304" pitchFamily="18" charset="0"/>
              </a:rPr>
              <a:t>International Political Economy (IPE) covers the "intersection area" between world politics and international economics. </a:t>
            </a:r>
          </a:p>
          <a:p>
            <a:pPr marL="0" indent="0">
              <a:buNone/>
            </a:pPr>
            <a:r>
              <a:rPr lang="en-US" sz="2800" dirty="0">
                <a:latin typeface="Times New Roman" panose="02020603050405020304" pitchFamily="18" charset="0"/>
              </a:rPr>
              <a:t>Susan Strange, a British scholar, published an article, “International Economics and International Relations: A Case of Mutual Neglect”.</a:t>
            </a:r>
          </a:p>
          <a:p>
            <a:pPr marL="0" indent="0">
              <a:buNone/>
            </a:pPr>
            <a:r>
              <a:rPr lang="en-US" sz="2800" dirty="0">
                <a:latin typeface="Times New Roman" panose="02020603050405020304" pitchFamily="18" charset="0"/>
              </a:rPr>
              <a:t>Robert Keohane and Joseph Nye, Jr. in June 1971 published a special issue of the journal </a:t>
            </a:r>
            <a:r>
              <a:rPr lang="en-US" sz="2800" i="1" dirty="0">
                <a:latin typeface="Times New Roman" panose="02020603050405020304" pitchFamily="18" charset="0"/>
              </a:rPr>
              <a:t>International Organizations</a:t>
            </a:r>
            <a:r>
              <a:rPr lang="en-US" sz="2800" dirty="0">
                <a:latin typeface="Times New Roman" panose="02020603050405020304" pitchFamily="18" charset="0"/>
              </a:rPr>
              <a:t>.</a:t>
            </a:r>
            <a:endParaRPr lang="en-US" sz="2800"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0E5F-EC50-4815-A51D-49AE8012BA3A}"/>
              </a:ext>
            </a:extLst>
          </p:cNvPr>
          <p:cNvSpPr>
            <a:spLocks noGrp="1"/>
          </p:cNvSpPr>
          <p:nvPr>
            <p:ph type="title"/>
          </p:nvPr>
        </p:nvSpPr>
        <p:spPr/>
        <p:txBody>
          <a:bodyPr/>
          <a:lstStyle/>
          <a:p>
            <a:r>
              <a:rPr lang="en-US" dirty="0"/>
              <a:t>Raymond Miller, International Political Economy: Contrasting World Views (2008, p. xv)</a:t>
            </a:r>
          </a:p>
        </p:txBody>
      </p:sp>
      <p:pic>
        <p:nvPicPr>
          <p:cNvPr id="5" name="Content Placeholder 4">
            <a:extLst>
              <a:ext uri="{FF2B5EF4-FFF2-40B4-BE49-F238E27FC236}">
                <a16:creationId xmlns:a16="http://schemas.microsoft.com/office/drawing/2014/main" id="{84529A5B-E8F4-464A-A135-D432FD020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1328469"/>
            <a:ext cx="9982200" cy="4840814"/>
          </a:xfrm>
        </p:spPr>
      </p:pic>
    </p:spTree>
    <p:extLst>
      <p:ext uri="{BB962C8B-B14F-4D97-AF65-F5344CB8AC3E}">
        <p14:creationId xmlns:p14="http://schemas.microsoft.com/office/powerpoint/2010/main" val="20465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 Conception vs. Liberal/Pluralist Conception</a:t>
            </a:r>
          </a:p>
        </p:txBody>
      </p:sp>
      <p:sp>
        <p:nvSpPr>
          <p:cNvPr id="3" name="Content Placeholder 2"/>
          <p:cNvSpPr>
            <a:spLocks noGrp="1"/>
          </p:cNvSpPr>
          <p:nvPr>
            <p:ph sz="half" idx="1"/>
          </p:nvPr>
        </p:nvSpPr>
        <p:spPr>
          <a:xfrm>
            <a:off x="1104900" y="1426234"/>
            <a:ext cx="4914900" cy="4745965"/>
          </a:xfrm>
        </p:spPr>
        <p:txBody>
          <a:bodyPr>
            <a:normAutofit fontScale="85000" lnSpcReduction="20000"/>
          </a:bodyPr>
          <a:lstStyle/>
          <a:p>
            <a:r>
              <a:rPr lang="en-US" dirty="0"/>
              <a:t>Thomas Oatley: </a:t>
            </a:r>
          </a:p>
          <a:p>
            <a:pPr marL="457200" indent="-457200">
              <a:buFont typeface="+mj-lt"/>
              <a:buAutoNum type="arabicPeriod"/>
            </a:pPr>
            <a:r>
              <a:rPr lang="en-US" dirty="0"/>
              <a:t>“International political economy studies the political battle between the winners and losers of global economic exchange.”</a:t>
            </a:r>
          </a:p>
          <a:p>
            <a:pPr marL="0" indent="0">
              <a:buNone/>
            </a:pPr>
            <a:r>
              <a:rPr lang="en-US" dirty="0"/>
              <a:t>2. IPE “studies how politics shape developments in the global economy and how the global economy shapes politics.”</a:t>
            </a:r>
          </a:p>
          <a:p>
            <a:r>
              <a:rPr lang="en-US" dirty="0"/>
              <a:t>Joseph </a:t>
            </a:r>
            <a:r>
              <a:rPr lang="en-US" dirty="0" err="1"/>
              <a:t>Grieco</a:t>
            </a:r>
            <a:r>
              <a:rPr lang="en-US" dirty="0"/>
              <a:t> and G. John </a:t>
            </a:r>
            <a:r>
              <a:rPr lang="en-US" dirty="0" err="1"/>
              <a:t>Ikenberry</a:t>
            </a:r>
            <a:r>
              <a:rPr lang="en-US" dirty="0"/>
              <a:t>: </a:t>
            </a:r>
            <a:r>
              <a:rPr lang="en-US" i="1" dirty="0"/>
              <a:t>State power and World Economy: The International Political Economy:</a:t>
            </a:r>
          </a:p>
          <a:p>
            <a:pPr marL="457200" indent="-457200">
              <a:buFont typeface="+mj-lt"/>
              <a:buAutoNum type="arabicPeriod"/>
            </a:pPr>
            <a:r>
              <a:rPr lang="en-US" dirty="0"/>
              <a:t>Its “central concern involves the reciprocal relationships between state interests and power on the one hand, and world market structures and economic dynamics on the other. ”</a:t>
            </a:r>
          </a:p>
          <a:p>
            <a:pPr marL="457200" indent="-457200">
              <a:buFont typeface="+mj-lt"/>
              <a:buAutoNum type="arabicPeriod"/>
            </a:pPr>
            <a:r>
              <a:rPr lang="en-US" dirty="0"/>
              <a:t>“How these dual logics of state and market operate and how their interactions are shaping the world political economy today.”</a:t>
            </a:r>
          </a:p>
        </p:txBody>
      </p:sp>
      <p:sp>
        <p:nvSpPr>
          <p:cNvPr id="5" name="Content Placeholder 4">
            <a:extLst>
              <a:ext uri="{FF2B5EF4-FFF2-40B4-BE49-F238E27FC236}">
                <a16:creationId xmlns:a16="http://schemas.microsoft.com/office/drawing/2014/main" id="{B5EE21EF-F244-4974-B308-4E172335E3E9}"/>
              </a:ext>
            </a:extLst>
          </p:cNvPr>
          <p:cNvSpPr>
            <a:spLocks noGrp="1"/>
          </p:cNvSpPr>
          <p:nvPr>
            <p:ph sz="half" idx="2"/>
          </p:nvPr>
        </p:nvSpPr>
        <p:spPr>
          <a:xfrm>
            <a:off x="6172200" y="1426234"/>
            <a:ext cx="4914900" cy="4745965"/>
          </a:xfrm>
        </p:spPr>
        <p:txBody>
          <a:bodyPr>
            <a:normAutofit fontScale="85000" lnSpcReduction="20000"/>
          </a:bodyPr>
          <a:lstStyle/>
          <a:p>
            <a:r>
              <a:rPr lang="en-US" dirty="0"/>
              <a:t>David Balaam &amp; Bradford </a:t>
            </a:r>
            <a:r>
              <a:rPr lang="en-US" dirty="0" err="1"/>
              <a:t>Dillman</a:t>
            </a:r>
            <a:r>
              <a:rPr lang="en-US" dirty="0"/>
              <a:t>, </a:t>
            </a:r>
            <a:r>
              <a:rPr lang="en-US" i="1" dirty="0"/>
              <a:t>Introduction to IPE </a:t>
            </a:r>
            <a:r>
              <a:rPr lang="en-US" dirty="0"/>
              <a:t>(2014)</a:t>
            </a:r>
          </a:p>
          <a:p>
            <a:pPr marL="0" indent="0">
              <a:buNone/>
            </a:pPr>
            <a:r>
              <a:rPr lang="en-US" dirty="0"/>
              <a:t>“The interdisciplinary social science that examines the dynamic interactions between markets, states, and societies, and how the tensions and conflicts between these areas both affect and reflect conditions outside the nation-state and society.” (p. 548)</a:t>
            </a:r>
          </a:p>
          <a:p>
            <a:pPr marL="0" indent="0">
              <a:buNone/>
            </a:pPr>
            <a:r>
              <a:rPr lang="en-US" dirty="0"/>
              <a:t>The International Political Economy “refers to what we study—commonly referred to as subject area or field of inquiry that involves tensions among states, markets, and social actors.”—a variety of actors.</a:t>
            </a:r>
          </a:p>
          <a:p>
            <a:pPr marL="0" indent="0">
              <a:buNone/>
            </a:pPr>
            <a:r>
              <a:rPr lang="en-US" dirty="0"/>
              <a:t>“The acronym IPE connotes a method of inquiry that is multidisciplinary. IPE fashions the tools of analysis of its antecedent disciplines so as to more accurately describe and explain the ever-changing relationships between governments, businesses, and social forces across history and in different geographical areas.”—Political, economic, societal dimensions. </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997D-D598-406F-B96A-498385ECB059}"/>
              </a:ext>
            </a:extLst>
          </p:cNvPr>
          <p:cNvSpPr>
            <a:spLocks noGrp="1"/>
          </p:cNvSpPr>
          <p:nvPr>
            <p:ph type="title"/>
          </p:nvPr>
        </p:nvSpPr>
        <p:spPr/>
        <p:txBody>
          <a:bodyPr/>
          <a:lstStyle/>
          <a:p>
            <a:r>
              <a:rPr lang="en-US" dirty="0"/>
              <a:t>Comprehensive and Eclectic Approach: A Synthesis</a:t>
            </a:r>
          </a:p>
        </p:txBody>
      </p:sp>
      <p:sp>
        <p:nvSpPr>
          <p:cNvPr id="3" name="Content Placeholder 2">
            <a:extLst>
              <a:ext uri="{FF2B5EF4-FFF2-40B4-BE49-F238E27FC236}">
                <a16:creationId xmlns:a16="http://schemas.microsoft.com/office/drawing/2014/main" id="{717082BE-33B3-4D63-86FB-E6A2AD9A1B19}"/>
              </a:ext>
            </a:extLst>
          </p:cNvPr>
          <p:cNvSpPr>
            <a:spLocks noGrp="1"/>
          </p:cNvSpPr>
          <p:nvPr>
            <p:ph idx="1"/>
          </p:nvPr>
        </p:nvSpPr>
        <p:spPr>
          <a:xfrm>
            <a:off x="1104900" y="1420483"/>
            <a:ext cx="9982200" cy="4751717"/>
          </a:xfrm>
        </p:spPr>
        <p:txBody>
          <a:bodyPr>
            <a:normAutofit/>
          </a:bodyPr>
          <a:lstStyle/>
          <a:p>
            <a:r>
              <a:rPr lang="en-US" sz="2800" dirty="0"/>
              <a:t>John Ravenhill, </a:t>
            </a:r>
            <a:r>
              <a:rPr lang="en-US" sz="2800" i="1" dirty="0"/>
              <a:t>Global Political Economy </a:t>
            </a:r>
            <a:r>
              <a:rPr lang="en-US" sz="2800" dirty="0"/>
              <a:t>(Oxford, 2014, p. 18)</a:t>
            </a:r>
          </a:p>
          <a:p>
            <a:pPr marL="0" indent="0">
              <a:buNone/>
            </a:pPr>
            <a:r>
              <a:rPr lang="en-US" sz="2800" dirty="0"/>
              <a:t>“Global political economy is a field of inquiry, a subject matter whose central focus is the interrelationship between public and private power in the allocation of scarce resources.”( MX: At international/global level and with global implications)</a:t>
            </a:r>
          </a:p>
          <a:p>
            <a:pPr marL="0" indent="0">
              <a:buNone/>
            </a:pPr>
            <a:r>
              <a:rPr lang="en-US" sz="2800" dirty="0"/>
              <a:t>“Diversity in ontology, epistemology, and methodology continues to characterize the international study of global political economy.” (p. 21-22)</a:t>
            </a:r>
          </a:p>
        </p:txBody>
      </p:sp>
    </p:spTree>
    <p:extLst>
      <p:ext uri="{BB962C8B-B14F-4D97-AF65-F5344CB8AC3E}">
        <p14:creationId xmlns:p14="http://schemas.microsoft.com/office/powerpoint/2010/main" val="6835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84A8-A5D8-4119-BC16-72EC7AEAC1BA}"/>
              </a:ext>
            </a:extLst>
          </p:cNvPr>
          <p:cNvSpPr>
            <a:spLocks noGrp="1"/>
          </p:cNvSpPr>
          <p:nvPr>
            <p:ph type="title"/>
          </p:nvPr>
        </p:nvSpPr>
        <p:spPr/>
        <p:txBody>
          <a:bodyPr/>
          <a:lstStyle/>
          <a:p>
            <a:r>
              <a:rPr lang="en-US" dirty="0"/>
              <a:t>Major IPE Perspectives Compared, Robert O’Brien &amp; Marc Williams (Palgrave, 2013, p. 20)</a:t>
            </a:r>
          </a:p>
        </p:txBody>
      </p:sp>
      <p:pic>
        <p:nvPicPr>
          <p:cNvPr id="5" name="Content Placeholder 4">
            <a:extLst>
              <a:ext uri="{FF2B5EF4-FFF2-40B4-BE49-F238E27FC236}">
                <a16:creationId xmlns:a16="http://schemas.microsoft.com/office/drawing/2014/main" id="{7CECEC76-4772-402F-A54C-99AFFBA47A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6415" y="1334219"/>
            <a:ext cx="10079167" cy="4837981"/>
          </a:xfrm>
        </p:spPr>
      </p:pic>
    </p:spTree>
    <p:extLst>
      <p:ext uri="{BB962C8B-B14F-4D97-AF65-F5344CB8AC3E}">
        <p14:creationId xmlns:p14="http://schemas.microsoft.com/office/powerpoint/2010/main" val="17634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95B2-B2B5-472B-A2FB-E7817F3F7F66}"/>
              </a:ext>
            </a:extLst>
          </p:cNvPr>
          <p:cNvSpPr>
            <a:spLocks noGrp="1"/>
          </p:cNvSpPr>
          <p:nvPr>
            <p:ph type="title"/>
          </p:nvPr>
        </p:nvSpPr>
        <p:spPr/>
        <p:txBody>
          <a:bodyPr/>
          <a:lstStyle/>
          <a:p>
            <a:r>
              <a:rPr lang="en-US" dirty="0"/>
              <a:t>Structure of IPE</a:t>
            </a:r>
          </a:p>
        </p:txBody>
      </p:sp>
      <p:sp>
        <p:nvSpPr>
          <p:cNvPr id="3" name="Content Placeholder 2">
            <a:extLst>
              <a:ext uri="{FF2B5EF4-FFF2-40B4-BE49-F238E27FC236}">
                <a16:creationId xmlns:a16="http://schemas.microsoft.com/office/drawing/2014/main" id="{0FB68CF1-7AC0-4755-86EB-21CEFA98CC60}"/>
              </a:ext>
            </a:extLst>
          </p:cNvPr>
          <p:cNvSpPr>
            <a:spLocks noGrp="1"/>
          </p:cNvSpPr>
          <p:nvPr>
            <p:ph idx="1"/>
          </p:nvPr>
        </p:nvSpPr>
        <p:spPr/>
        <p:txBody>
          <a:bodyPr>
            <a:normAutofit lnSpcReduction="10000"/>
          </a:bodyPr>
          <a:lstStyle/>
          <a:p>
            <a:r>
              <a:rPr lang="en-US" dirty="0"/>
              <a:t>Temporal and Spatial Review of Economic Societies: Globalization and The Birth of Capitalism</a:t>
            </a:r>
          </a:p>
          <a:p>
            <a:r>
              <a:rPr lang="en-US" dirty="0"/>
              <a:t>Theoretical Approaches: From Smith to Marx, From Hamilton to Susan Strange</a:t>
            </a:r>
          </a:p>
          <a:p>
            <a:r>
              <a:rPr lang="en-US" dirty="0"/>
              <a:t>Structure of IPE</a:t>
            </a:r>
          </a:p>
          <a:p>
            <a:pPr marL="457200" indent="-457200">
              <a:buFont typeface="+mj-lt"/>
              <a:buAutoNum type="arabicPeriod"/>
            </a:pPr>
            <a:r>
              <a:rPr lang="en-US" dirty="0"/>
              <a:t>Production: Division of Labor, From Workshop to MNCs</a:t>
            </a:r>
          </a:p>
          <a:p>
            <a:pPr marL="457200" indent="-457200">
              <a:buFont typeface="+mj-lt"/>
              <a:buAutoNum type="arabicPeriod"/>
            </a:pPr>
            <a:r>
              <a:rPr lang="en-US" dirty="0"/>
              <a:t>International Trade</a:t>
            </a:r>
          </a:p>
          <a:p>
            <a:pPr marL="457200" indent="-457200">
              <a:buFont typeface="+mj-lt"/>
              <a:buAutoNum type="arabicPeriod"/>
            </a:pPr>
            <a:r>
              <a:rPr lang="en-US" dirty="0"/>
              <a:t>Money and Finance: Financial Crisis</a:t>
            </a:r>
          </a:p>
          <a:p>
            <a:pPr marL="457200" indent="-457200">
              <a:buFont typeface="+mj-lt"/>
              <a:buAutoNum type="arabicPeriod"/>
            </a:pPr>
            <a:r>
              <a:rPr lang="en-US" dirty="0"/>
              <a:t>Poverty and Development</a:t>
            </a:r>
          </a:p>
          <a:p>
            <a:pPr marL="457200" indent="-457200">
              <a:buFont typeface="+mj-lt"/>
              <a:buAutoNum type="arabicPeriod"/>
            </a:pPr>
            <a:r>
              <a:rPr lang="en-US" dirty="0"/>
              <a:t>Environment/Ecology and Green IPE</a:t>
            </a:r>
          </a:p>
          <a:p>
            <a:pPr marL="457200" indent="-457200">
              <a:buFont typeface="+mj-lt"/>
              <a:buAutoNum type="arabicPeriod"/>
            </a:pPr>
            <a:r>
              <a:rPr lang="en-US" dirty="0"/>
              <a:t>The Global Governance and Its Evolution and Future </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30832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1346</TotalTime>
  <Words>731</Words>
  <Application>Microsoft Office PowerPoint</Application>
  <PresentationFormat>Widescreen</PresentationFormat>
  <Paragraphs>43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Euphemia</vt:lpstr>
      <vt:lpstr>Plantagenet Cherokee</vt:lpstr>
      <vt:lpstr>Times New Roman</vt:lpstr>
      <vt:lpstr>Wingdings</vt:lpstr>
      <vt:lpstr>Academic Literature 16x9</vt:lpstr>
      <vt:lpstr>What Is IPE?  The Structure of IPE Class</vt:lpstr>
      <vt:lpstr>Defining IPE or GPE</vt:lpstr>
      <vt:lpstr>The Beginning……</vt:lpstr>
      <vt:lpstr>Raymond Miller, International Political Economy: Contrasting World Views (2008, p. xv)</vt:lpstr>
      <vt:lpstr>Realist Conception vs. Liberal/Pluralist Conception</vt:lpstr>
      <vt:lpstr>Comprehensive and Eclectic Approach: A Synthesis</vt:lpstr>
      <vt:lpstr>Major IPE Perspectives Compared, Robert O’Brien &amp; Marc Williams (Palgrave, 2013, p. 20)</vt:lpstr>
      <vt:lpstr>Structure of 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IPE?  The Structure of IPE Class</dc:title>
  <dc:creator>Ming Xia</dc:creator>
  <cp:lastModifiedBy>Ming Xia</cp:lastModifiedBy>
  <cp:revision>22</cp:revision>
  <dcterms:created xsi:type="dcterms:W3CDTF">2020-02-02T12:17:26Z</dcterms:created>
  <dcterms:modified xsi:type="dcterms:W3CDTF">2020-08-31T20:34:09Z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