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59" r:id="rId8"/>
    <p:sldId id="267" r:id="rId9"/>
    <p:sldId id="260" r:id="rId10"/>
    <p:sldId id="266" r:id="rId11"/>
    <p:sldId id="268" r:id="rId12"/>
    <p:sldId id="269"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76" d="100"/>
          <a:sy n="76" d="100"/>
        </p:scale>
        <p:origin x="126" y="79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3/4/2020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3/4/2020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3/4/2020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3/4/2020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3/4/2020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cs.wixstatic.com/ugd/6367c0_c587efbb17914d8c8079b421119d363a.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rchive.org/stream/fp_Silent_Spring-Rachel_Carson-1962/Silent_Spring-Rachel_Carson-1962_djvu.t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77660" y="2292094"/>
            <a:ext cx="6556075" cy="2219691"/>
          </a:xfrm>
        </p:spPr>
        <p:txBody>
          <a:bodyPr anchor="ctr"/>
          <a:lstStyle/>
          <a:p>
            <a:r>
              <a:rPr lang="en-US" dirty="0"/>
              <a:t>Feminism and </a:t>
            </a:r>
            <a:br>
              <a:rPr lang="en-US" dirty="0"/>
            </a:br>
            <a:r>
              <a:rPr lang="en-US" dirty="0"/>
              <a:t>            Green IPE</a:t>
            </a:r>
          </a:p>
        </p:txBody>
      </p:sp>
      <p:sp>
        <p:nvSpPr>
          <p:cNvPr id="7" name="Subtitle 6"/>
          <p:cNvSpPr>
            <a:spLocks noGrp="1"/>
          </p:cNvSpPr>
          <p:nvPr>
            <p:ph type="subTitle" idx="1"/>
          </p:nvPr>
        </p:nvSpPr>
        <p:spPr/>
        <p:txBody>
          <a:bodyPr/>
          <a:lstStyle/>
          <a:p>
            <a:r>
              <a:rPr lang="en-US" dirty="0"/>
              <a:t>Subtitle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7786778" y="1226389"/>
            <a:ext cx="4405222" cy="4405222"/>
          </a:xfrm>
        </p:spPr>
      </p:pic>
      <p:pic>
        <p:nvPicPr>
          <p:cNvPr id="2" name="Picture 1">
            <a:extLst>
              <a:ext uri="{FF2B5EF4-FFF2-40B4-BE49-F238E27FC236}">
                <a16:creationId xmlns:a16="http://schemas.microsoft.com/office/drawing/2014/main" id="{BFD4B392-B1AF-4727-96EB-C4C553BDB6D9}"/>
              </a:ext>
            </a:extLst>
          </p:cNvPr>
          <p:cNvPicPr>
            <a:picLocks noChangeAspect="1"/>
          </p:cNvPicPr>
          <p:nvPr/>
        </p:nvPicPr>
        <p:blipFill>
          <a:blip r:embed="rId4"/>
          <a:stretch>
            <a:fillRect/>
          </a:stretch>
        </p:blipFill>
        <p:spPr>
          <a:xfrm>
            <a:off x="7786778" y="1226389"/>
            <a:ext cx="4405222" cy="4405222"/>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26853"/>
            <a:ext cx="9980682" cy="431322"/>
          </a:xfrm>
        </p:spPr>
        <p:txBody>
          <a:bodyPr>
            <a:normAutofit fontScale="90000"/>
          </a:bodyPr>
          <a:lstStyle/>
          <a:p>
            <a:r>
              <a:rPr lang="en-US" dirty="0"/>
              <a:t>Ideas from Keynes, </a:t>
            </a:r>
            <a:r>
              <a:rPr lang="en-US" sz="2000" dirty="0">
                <a:solidFill>
                  <a:srgbClr val="514843"/>
                </a:solidFill>
                <a:latin typeface="Calibri" panose="020F0502020204030204" pitchFamily="34" charset="0"/>
                <a:ea typeface="DengXian" panose="02010600030101010101" pitchFamily="2" charset="-122"/>
                <a:cs typeface="Times New Roman" panose="02020603050405020304" pitchFamily="18" charset="0"/>
              </a:rPr>
              <a:t>The General Theory of Employment, Interest, and Money</a:t>
            </a:r>
            <a:endParaRPr lang="en-US" dirty="0"/>
          </a:p>
        </p:txBody>
      </p:sp>
      <p:sp>
        <p:nvSpPr>
          <p:cNvPr id="3" name="Rectangle 2">
            <a:extLst>
              <a:ext uri="{FF2B5EF4-FFF2-40B4-BE49-F238E27FC236}">
                <a16:creationId xmlns:a16="http://schemas.microsoft.com/office/drawing/2014/main" id="{94D945CA-BCB7-4A1A-9223-EFE4E87D73DA}"/>
              </a:ext>
            </a:extLst>
          </p:cNvPr>
          <p:cNvSpPr/>
          <p:nvPr/>
        </p:nvSpPr>
        <p:spPr>
          <a:xfrm>
            <a:off x="793629" y="1414217"/>
            <a:ext cx="10639245" cy="4811445"/>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DengXian" panose="02010600030101010101" pitchFamily="2" charset="-122"/>
                <a:cs typeface="Times New Roman" panose="02020603050405020304" pitchFamily="18" charset="0"/>
              </a:rPr>
              <a:t>But apart from this</a:t>
            </a:r>
            <a:r>
              <a:rPr lang="en-US" sz="3200" dirty="0">
                <a:latin typeface="Tahoma" panose="020B0604030504040204" pitchFamily="34" charset="0"/>
                <a:ea typeface="DengXian" panose="02010600030101010101" pitchFamily="2" charset="-122"/>
                <a:cs typeface="Times New Roman" panose="02020603050405020304" pitchFamily="18" charset="0"/>
              </a:rPr>
              <a:t> </a:t>
            </a:r>
            <a:r>
              <a:rPr lang="en-US" sz="3200" dirty="0">
                <a:latin typeface="Calibri" panose="020F0502020204030204" pitchFamily="34" charset="0"/>
                <a:ea typeface="DengXian" panose="02010600030101010101" pitchFamily="2" charset="-122"/>
                <a:cs typeface="Times New Roman" panose="02020603050405020304" pitchFamily="18" charset="0"/>
              </a:rPr>
              <a:t>contemporary mood,</a:t>
            </a:r>
            <a:r>
              <a:rPr lang="en-US" sz="3200" dirty="0">
                <a:latin typeface="Tahoma" panose="020B0604030504040204" pitchFamily="34" charset="0"/>
                <a:ea typeface="DengXian" panose="02010600030101010101" pitchFamily="2" charset="-122"/>
                <a:cs typeface="Times New Roman" panose="02020603050405020304" pitchFamily="18" charset="0"/>
              </a:rPr>
              <a:t> </a:t>
            </a:r>
            <a:r>
              <a:rPr lang="en-US" sz="3200" dirty="0">
                <a:latin typeface="Calibri" panose="020F0502020204030204" pitchFamily="34" charset="0"/>
                <a:ea typeface="DengXian" panose="02010600030101010101" pitchFamily="2" charset="-122"/>
                <a:cs typeface="Times New Roman" panose="02020603050405020304" pitchFamily="18" charset="0"/>
              </a:rPr>
              <a:t>the ideas of economists and political philosophers, both when they are right and when they are wrong, are more powerful than is commonly understood. Indeed, the world is ruled by little else. Practical men, who believe themselves to</a:t>
            </a:r>
            <a:r>
              <a:rPr lang="en-US" sz="3200" dirty="0">
                <a:latin typeface="Tahoma" panose="020B0604030504040204" pitchFamily="34" charset="0"/>
                <a:ea typeface="DengXian" panose="02010600030101010101" pitchFamily="2" charset="-122"/>
                <a:cs typeface="Times New Roman" panose="02020603050405020304" pitchFamily="18" charset="0"/>
              </a:rPr>
              <a:t> </a:t>
            </a:r>
            <a:r>
              <a:rPr lang="en-US" sz="3200" dirty="0">
                <a:latin typeface="Calibri" panose="020F0502020204030204" pitchFamily="34" charset="0"/>
                <a:ea typeface="DengXian" panose="02010600030101010101" pitchFamily="2" charset="-122"/>
                <a:cs typeface="Times New Roman" panose="02020603050405020304" pitchFamily="18" charset="0"/>
              </a:rPr>
              <a:t>be quite exempt from any intellectual influences, are usually slaves of some defunct economist. Madmen in authority, who hear voices in the air, are distilling their frenzy from some academic scribbler of a few years back.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27CF0A-B096-4FFF-9135-57337DF1FAD0}"/>
              </a:ext>
            </a:extLst>
          </p:cNvPr>
          <p:cNvSpPr/>
          <p:nvPr/>
        </p:nvSpPr>
        <p:spPr>
          <a:xfrm>
            <a:off x="1196196" y="982177"/>
            <a:ext cx="10006642" cy="5016758"/>
          </a:xfrm>
          <a:prstGeom prst="rect">
            <a:avLst/>
          </a:prstGeom>
        </p:spPr>
        <p:txBody>
          <a:bodyPr wrap="square">
            <a:spAutoFit/>
          </a:bodyPr>
          <a:lstStyle/>
          <a:p>
            <a:r>
              <a:rPr lang="en-US" sz="3200" dirty="0">
                <a:solidFill>
                  <a:srgbClr val="514843"/>
                </a:solidFill>
                <a:latin typeface="Calibri" panose="020F0502020204030204" pitchFamily="34" charset="0"/>
                <a:ea typeface="DengXian" panose="02010600030101010101" pitchFamily="2" charset="-122"/>
                <a:cs typeface="Times New Roman" panose="02020603050405020304" pitchFamily="18" charset="0"/>
              </a:rPr>
              <a:t>I am sure that the power of vested interests is vastly exaggerated compared with the gradual encroachment of ideas. Not, indeed, immediately, but after a certain interval; for in the field of economic and political philosophy there are not many who are influenced by new theories after they are twenty-five or thirty years of age, so that the ideas which civil servants and politicians and even agitators apply to current events are not likely to be the newest. </a:t>
            </a:r>
            <a:r>
              <a:rPr lang="en-US" sz="3200" b="1" dirty="0">
                <a:solidFill>
                  <a:srgbClr val="514843"/>
                </a:solidFill>
                <a:latin typeface="Calibri" panose="020F0502020204030204" pitchFamily="34" charset="0"/>
                <a:ea typeface="DengXian" panose="02010600030101010101" pitchFamily="2" charset="-122"/>
                <a:cs typeface="Times New Roman" panose="02020603050405020304" pitchFamily="18" charset="0"/>
              </a:rPr>
              <a:t>But soon or late, it is ideas, not vested interests, which are dangerous for good or evil</a:t>
            </a:r>
            <a:r>
              <a:rPr lang="en-US" sz="3200" dirty="0">
                <a:solidFill>
                  <a:srgbClr val="514843"/>
                </a:solidFill>
                <a:latin typeface="Calibri" panose="020F0502020204030204" pitchFamily="34" charset="0"/>
                <a:ea typeface="DengXian" panose="02010600030101010101" pitchFamily="2" charset="-122"/>
                <a:cs typeface="Times New Roman" panose="02020603050405020304" pitchFamily="18" charset="0"/>
              </a:rPr>
              <a:t>. (1964, p. 383-384) </a:t>
            </a:r>
            <a:endParaRPr lang="en-US" sz="3200"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Critical School: Feminism and Environmentalism</a:t>
            </a:r>
          </a:p>
        </p:txBody>
      </p:sp>
      <p:sp>
        <p:nvSpPr>
          <p:cNvPr id="14" name="Content Placeholder 13"/>
          <p:cNvSpPr>
            <a:spLocks noGrp="1"/>
          </p:cNvSpPr>
          <p:nvPr>
            <p:ph idx="1"/>
          </p:nvPr>
        </p:nvSpPr>
        <p:spPr/>
        <p:txBody>
          <a:bodyPr/>
          <a:lstStyle/>
          <a:p>
            <a:r>
              <a:rPr lang="en-US" dirty="0"/>
              <a:t>Critiques against Liberalism: Karl Polanyi on “ideal market”/Fictive Commodities (Labor, Land and Capital); “Market Failure”: Externalities</a:t>
            </a:r>
          </a:p>
          <a:p>
            <a:r>
              <a:rPr lang="en-US" dirty="0"/>
              <a:t>Critiques against Libertarianism/Social Darwinism: Profit/Competition vs. Public Interest and Harmony</a:t>
            </a:r>
          </a:p>
          <a:p>
            <a:r>
              <a:rPr lang="en-US" dirty="0"/>
              <a:t>Critiques against Marxism: Class factor trumps over race/ethnicity/nation/gender</a:t>
            </a:r>
          </a:p>
          <a:p>
            <a:r>
              <a:rPr lang="en-US" dirty="0"/>
              <a:t>Ontology and Epistemology of Feminist and Green IPE: the Mother Nature</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a:t>
            </a:r>
            <a:r>
              <a:rPr lang="en-US" i="1" dirty="0"/>
              <a:t>Selling Sex Overseas </a:t>
            </a:r>
            <a:r>
              <a:rPr lang="en-US" dirty="0"/>
              <a:t>by Ko-</a:t>
            </a:r>
            <a:r>
              <a:rPr lang="en-US" dirty="0" err="1"/>
              <a:t>lin</a:t>
            </a:r>
            <a:r>
              <a:rPr lang="en-US" dirty="0"/>
              <a:t> Chin</a:t>
            </a:r>
          </a:p>
        </p:txBody>
      </p:sp>
      <p:sp>
        <p:nvSpPr>
          <p:cNvPr id="4" name="Content Placeholder 3">
            <a:extLst>
              <a:ext uri="{FF2B5EF4-FFF2-40B4-BE49-F238E27FC236}">
                <a16:creationId xmlns:a16="http://schemas.microsoft.com/office/drawing/2014/main" id="{1E5DBC8C-74D6-48AB-9125-511AA2AC5B89}"/>
              </a:ext>
            </a:extLst>
          </p:cNvPr>
          <p:cNvSpPr>
            <a:spLocks noGrp="1"/>
          </p:cNvSpPr>
          <p:nvPr>
            <p:ph idx="1"/>
          </p:nvPr>
        </p:nvSpPr>
        <p:spPr/>
        <p:txBody>
          <a:bodyPr/>
          <a:lstStyle/>
          <a:p>
            <a:r>
              <a:rPr lang="en-US" dirty="0"/>
              <a:t>From Ontology to Epistemology and Methodology</a:t>
            </a:r>
          </a:p>
        </p:txBody>
      </p:sp>
      <p:sp>
        <p:nvSpPr>
          <p:cNvPr id="5" name="Rectangle 4">
            <a:extLst>
              <a:ext uri="{FF2B5EF4-FFF2-40B4-BE49-F238E27FC236}">
                <a16:creationId xmlns:a16="http://schemas.microsoft.com/office/drawing/2014/main" id="{595CF1E9-F8A4-42D8-AE4A-6E5C90202A92}"/>
              </a:ext>
            </a:extLst>
          </p:cNvPr>
          <p:cNvSpPr/>
          <p:nvPr/>
        </p:nvSpPr>
        <p:spPr>
          <a:xfrm>
            <a:off x="3048000" y="3105835"/>
            <a:ext cx="6096000" cy="646331"/>
          </a:xfrm>
          <a:prstGeom prst="rect">
            <a:avLst/>
          </a:prstGeom>
        </p:spPr>
        <p:txBody>
          <a:bodyPr>
            <a:spAutoFit/>
          </a:bodyPr>
          <a:lstStyle/>
          <a:p>
            <a:r>
              <a:rPr lang="en-US" dirty="0">
                <a:hlinkClick r:id="rId2"/>
              </a:rPr>
              <a:t>https://docs.wixstatic.com/ugd/6367c0_c587efbb17914d8c8079b421119d363a.pdf</a:t>
            </a:r>
            <a:r>
              <a:rPr lang="en-US" dirty="0"/>
              <a:t> </a:t>
            </a: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Feminist Methodology: East meets West</a:t>
            </a:r>
          </a:p>
        </p:txBody>
      </p:sp>
      <p:sp>
        <p:nvSpPr>
          <p:cNvPr id="5" name="Content Placeholder 4">
            <a:extLst>
              <a:ext uri="{FF2B5EF4-FFF2-40B4-BE49-F238E27FC236}">
                <a16:creationId xmlns:a16="http://schemas.microsoft.com/office/drawing/2014/main" id="{A41CB4A5-EF92-4CBE-9401-902D4C37300E}"/>
              </a:ext>
            </a:extLst>
          </p:cNvPr>
          <p:cNvSpPr>
            <a:spLocks noGrp="1"/>
          </p:cNvSpPr>
          <p:nvPr>
            <p:ph sz="half" idx="1"/>
          </p:nvPr>
        </p:nvSpPr>
        <p:spPr/>
        <p:txBody>
          <a:bodyPr/>
          <a:lstStyle/>
          <a:p>
            <a:r>
              <a:rPr lang="en-US" dirty="0"/>
              <a:t>Lao Tzu and Taoism: Gender Equity</a:t>
            </a:r>
          </a:p>
          <a:p>
            <a:pPr marL="0" indent="0">
              <a:buNone/>
            </a:pPr>
            <a:r>
              <a:rPr lang="en-US" dirty="0"/>
              <a:t>The Valley spirit never dies,</a:t>
            </a:r>
          </a:p>
          <a:p>
            <a:pPr marL="0" indent="0">
              <a:buNone/>
            </a:pPr>
            <a:r>
              <a:rPr lang="en-US" dirty="0"/>
              <a:t>It is called the mystic female.</a:t>
            </a:r>
          </a:p>
          <a:p>
            <a:pPr marL="0" indent="0">
              <a:buNone/>
            </a:pPr>
            <a:r>
              <a:rPr lang="en-US" dirty="0"/>
              <a:t>The gateway of the mystic female </a:t>
            </a:r>
          </a:p>
          <a:p>
            <a:pPr marL="0" indent="0">
              <a:buNone/>
            </a:pPr>
            <a:r>
              <a:rPr lang="en-US" dirty="0"/>
              <a:t>	is the root of Heaven and Earth.</a:t>
            </a:r>
          </a:p>
          <a:p>
            <a:pPr marL="0" indent="0">
              <a:buNone/>
            </a:pPr>
            <a:r>
              <a:rPr lang="en-US" dirty="0"/>
              <a:t>Lingering like a threat, it barely seems to 	exist.</a:t>
            </a:r>
          </a:p>
          <a:p>
            <a:pPr marL="0" indent="0">
              <a:buNone/>
            </a:pPr>
            <a:r>
              <a:rPr lang="en-US" dirty="0"/>
              <a:t>Yet its use is exhaustible.</a:t>
            </a:r>
          </a:p>
          <a:p>
            <a:pPr marL="0" indent="0">
              <a:buNone/>
            </a:pPr>
            <a:r>
              <a:rPr lang="en-US" dirty="0"/>
              <a:t>	from Tao </a:t>
            </a:r>
            <a:r>
              <a:rPr lang="en-US" dirty="0" err="1"/>
              <a:t>Te</a:t>
            </a:r>
            <a:r>
              <a:rPr lang="en-US" dirty="0"/>
              <a:t> Ching, 6, p. 15.</a:t>
            </a:r>
          </a:p>
          <a:p>
            <a:endParaRPr lang="en-US" dirty="0"/>
          </a:p>
        </p:txBody>
      </p:sp>
      <p:pic>
        <p:nvPicPr>
          <p:cNvPr id="8" name="Content Placeholder 7">
            <a:extLst>
              <a:ext uri="{FF2B5EF4-FFF2-40B4-BE49-F238E27FC236}">
                <a16:creationId xmlns:a16="http://schemas.microsoft.com/office/drawing/2014/main" id="{FBF38B3C-5E18-4AE3-A939-4901F425E484}"/>
              </a:ext>
            </a:extLst>
          </p:cNvPr>
          <p:cNvPicPr>
            <a:picLocks noGrp="1" noChangeAspect="1"/>
          </p:cNvPicPr>
          <p:nvPr>
            <p:ph sz="half" idx="2"/>
          </p:nvPr>
        </p:nvPicPr>
        <p:blipFill>
          <a:blip r:embed="rId2"/>
          <a:stretch>
            <a:fillRect/>
          </a:stretch>
        </p:blipFill>
        <p:spPr>
          <a:xfrm>
            <a:off x="6343650" y="1600200"/>
            <a:ext cx="4572000" cy="4572000"/>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0490-0587-4702-8DB3-E8745C22F1B1}"/>
              </a:ext>
            </a:extLst>
          </p:cNvPr>
          <p:cNvSpPr>
            <a:spLocks noGrp="1"/>
          </p:cNvSpPr>
          <p:nvPr>
            <p:ph type="title"/>
          </p:nvPr>
        </p:nvSpPr>
        <p:spPr/>
        <p:txBody>
          <a:bodyPr>
            <a:normAutofit/>
          </a:bodyPr>
          <a:lstStyle/>
          <a:p>
            <a:pPr marL="228600" lvl="0" indent="-228600">
              <a:spcBef>
                <a:spcPts val="1800"/>
              </a:spcBef>
              <a:buFont typeface="Wingdings" panose="05000000000000000000" pitchFamily="2" charset="2"/>
              <a:buChar char="§"/>
            </a:pPr>
            <a:r>
              <a:rPr lang="en-US" sz="2000" dirty="0">
                <a:solidFill>
                  <a:srgbClr val="514843"/>
                </a:solidFill>
                <a:latin typeface="Euphemia"/>
                <a:ea typeface="+mn-ea"/>
                <a:cs typeface="+mn-cs"/>
              </a:rPr>
              <a:t>Buddhism and Guanyin’s Mindful and Compassionate Method: </a:t>
            </a:r>
            <a:br>
              <a:rPr lang="en-US" sz="2000" dirty="0">
                <a:solidFill>
                  <a:srgbClr val="514843"/>
                </a:solidFill>
                <a:latin typeface="Euphemia"/>
                <a:ea typeface="+mn-ea"/>
                <a:cs typeface="+mn-cs"/>
              </a:rPr>
            </a:br>
            <a:r>
              <a:rPr lang="en-US" sz="2000" dirty="0">
                <a:solidFill>
                  <a:srgbClr val="514843"/>
                </a:solidFill>
                <a:latin typeface="Euphemia"/>
                <a:ea typeface="+mn-ea"/>
                <a:cs typeface="+mn-cs"/>
              </a:rPr>
              <a:t/>
            </a:r>
            <a:br>
              <a:rPr lang="en-US" sz="2000" dirty="0">
                <a:solidFill>
                  <a:srgbClr val="514843"/>
                </a:solidFill>
                <a:latin typeface="Euphemia"/>
                <a:ea typeface="+mn-ea"/>
                <a:cs typeface="+mn-cs"/>
              </a:rPr>
            </a:br>
            <a:r>
              <a:rPr lang="en-US" sz="2000" dirty="0">
                <a:solidFill>
                  <a:srgbClr val="514843"/>
                </a:solidFill>
                <a:latin typeface="Euphemia"/>
                <a:ea typeface="+mn-ea"/>
                <a:cs typeface="+mn-cs"/>
              </a:rPr>
              <a:t>From </a:t>
            </a:r>
            <a:r>
              <a:rPr lang="en-US" sz="2000" dirty="0" err="1">
                <a:solidFill>
                  <a:srgbClr val="514843"/>
                </a:solidFill>
                <a:latin typeface="Euphemia"/>
                <a:ea typeface="+mn-ea"/>
                <a:cs typeface="+mn-cs"/>
              </a:rPr>
              <a:t>Avalokiteshvara</a:t>
            </a:r>
            <a:r>
              <a:rPr lang="en-US" sz="2000" dirty="0">
                <a:solidFill>
                  <a:srgbClr val="514843"/>
                </a:solidFill>
                <a:latin typeface="Euphemia"/>
                <a:ea typeface="+mn-ea"/>
                <a:cs typeface="+mn-cs"/>
              </a:rPr>
              <a:t> to Guanyin (Goddess of Mercy)</a:t>
            </a:r>
            <a:endParaRPr lang="en-US" dirty="0"/>
          </a:p>
        </p:txBody>
      </p:sp>
      <p:sp>
        <p:nvSpPr>
          <p:cNvPr id="3" name="Content Placeholder 2">
            <a:extLst>
              <a:ext uri="{FF2B5EF4-FFF2-40B4-BE49-F238E27FC236}">
                <a16:creationId xmlns:a16="http://schemas.microsoft.com/office/drawing/2014/main" id="{4D36B726-F369-4696-836D-37F2DD29E4F3}"/>
              </a:ext>
            </a:extLst>
          </p:cNvPr>
          <p:cNvSpPr>
            <a:spLocks noGrp="1"/>
          </p:cNvSpPr>
          <p:nvPr>
            <p:ph idx="1"/>
          </p:nvPr>
        </p:nvSpPr>
        <p:spPr>
          <a:xfrm>
            <a:off x="1104900" y="1453628"/>
            <a:ext cx="5462677" cy="4718572"/>
          </a:xfrm>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D59B78F2-2286-4DD6-A3C0-C75019772D75}"/>
              </a:ext>
            </a:extLst>
          </p:cNvPr>
          <p:cNvPicPr>
            <a:picLocks noChangeAspect="1"/>
          </p:cNvPicPr>
          <p:nvPr/>
        </p:nvPicPr>
        <p:blipFill>
          <a:blip r:embed="rId2"/>
          <a:stretch>
            <a:fillRect/>
          </a:stretch>
        </p:blipFill>
        <p:spPr>
          <a:xfrm>
            <a:off x="6931393" y="1374476"/>
            <a:ext cx="4070162" cy="4904704"/>
          </a:xfrm>
          <a:prstGeom prst="rect">
            <a:avLst/>
          </a:prstGeom>
        </p:spPr>
      </p:pic>
      <p:pic>
        <p:nvPicPr>
          <p:cNvPr id="7" name="Picture 6">
            <a:extLst>
              <a:ext uri="{FF2B5EF4-FFF2-40B4-BE49-F238E27FC236}">
                <a16:creationId xmlns:a16="http://schemas.microsoft.com/office/drawing/2014/main" id="{E6E5645D-2DB2-4973-9283-8211FD12A15D}"/>
              </a:ext>
            </a:extLst>
          </p:cNvPr>
          <p:cNvPicPr>
            <a:picLocks noChangeAspect="1"/>
          </p:cNvPicPr>
          <p:nvPr/>
        </p:nvPicPr>
        <p:blipFill>
          <a:blip r:embed="rId3"/>
          <a:stretch>
            <a:fillRect/>
          </a:stretch>
        </p:blipFill>
        <p:spPr>
          <a:xfrm>
            <a:off x="1978326" y="1374476"/>
            <a:ext cx="3864632" cy="4844361"/>
          </a:xfrm>
          <a:prstGeom prst="rect">
            <a:avLst/>
          </a:prstGeom>
        </p:spPr>
      </p:pic>
    </p:spTree>
    <p:extLst>
      <p:ext uri="{BB962C8B-B14F-4D97-AF65-F5344CB8AC3E}">
        <p14:creationId xmlns:p14="http://schemas.microsoft.com/office/powerpoint/2010/main" val="398334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Environmental Concerns in 1960s/70s and Buddhist Economics</a:t>
            </a:r>
          </a:p>
        </p:txBody>
      </p:sp>
      <p:sp>
        <p:nvSpPr>
          <p:cNvPr id="5" name="Content Placeholder 4">
            <a:extLst>
              <a:ext uri="{FF2B5EF4-FFF2-40B4-BE49-F238E27FC236}">
                <a16:creationId xmlns:a16="http://schemas.microsoft.com/office/drawing/2014/main" id="{4462C2FD-1028-4744-B904-66354A676037}"/>
              </a:ext>
            </a:extLst>
          </p:cNvPr>
          <p:cNvSpPr>
            <a:spLocks noGrp="1"/>
          </p:cNvSpPr>
          <p:nvPr>
            <p:ph idx="1"/>
          </p:nvPr>
        </p:nvSpPr>
        <p:spPr/>
        <p:txBody>
          <a:bodyPr/>
          <a:lstStyle/>
          <a:p>
            <a:r>
              <a:rPr lang="en-US" dirty="0">
                <a:solidFill>
                  <a:srgbClr val="000000"/>
                </a:solidFill>
                <a:latin typeface="Euphemia" panose="020B0503040102020104" pitchFamily="34" charset="0"/>
                <a:ea typeface="Times New Roman" panose="02020603050405020304" pitchFamily="18" charset="0"/>
                <a:cs typeface="Calibri" panose="020F0502020204030204" pitchFamily="34" charset="0"/>
              </a:rPr>
              <a:t>Rachel</a:t>
            </a:r>
            <a:r>
              <a:rPr lang="en-US"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en-US" dirty="0">
                <a:solidFill>
                  <a:srgbClr val="000000"/>
                </a:solidFill>
                <a:ea typeface="Times New Roman" panose="02020603050405020304" pitchFamily="18" charset="0"/>
                <a:cs typeface="Calibri" panose="020F0502020204030204" pitchFamily="34" charset="0"/>
              </a:rPr>
              <a:t>Carson, best-seller </a:t>
            </a:r>
            <a:r>
              <a:rPr lang="en-US" i="1" dirty="0">
                <a:solidFill>
                  <a:srgbClr val="000000"/>
                </a:solidFill>
                <a:ea typeface="Times New Roman" panose="02020603050405020304" pitchFamily="18" charset="0"/>
                <a:cs typeface="Calibri" panose="020F0502020204030204" pitchFamily="34" charset="0"/>
              </a:rPr>
              <a:t>Silent Spring</a:t>
            </a:r>
            <a:r>
              <a:rPr lang="en-US" dirty="0">
                <a:solidFill>
                  <a:srgbClr val="000000"/>
                </a:solidFill>
                <a:ea typeface="Times New Roman" panose="02020603050405020304" pitchFamily="18" charset="0"/>
                <a:cs typeface="Calibri" panose="020F0502020204030204" pitchFamily="34" charset="0"/>
              </a:rPr>
              <a:t> (1962)</a:t>
            </a:r>
            <a:endParaRPr lang="en-US" dirty="0"/>
          </a:p>
          <a:p>
            <a:pPr marL="0" indent="0">
              <a:buNone/>
            </a:pPr>
            <a:r>
              <a:rPr lang="en-US" dirty="0">
                <a:hlinkClick r:id="rId2"/>
              </a:rPr>
              <a:t>https://archive.org/stream/fp_Silent_Spring-Rachel_Carson-1962/Silent_Spring-Rachel_Carson-1962_djvu.txt</a:t>
            </a:r>
            <a:r>
              <a:rPr lang="en-US" dirty="0"/>
              <a:t> </a:t>
            </a:r>
          </a:p>
          <a:p>
            <a:r>
              <a:rPr lang="en-US" dirty="0"/>
              <a:t>The Club of Rome, </a:t>
            </a:r>
            <a:r>
              <a:rPr lang="en-US" i="1" dirty="0"/>
              <a:t>Limits to Growth </a:t>
            </a:r>
            <a:r>
              <a:rPr lang="en-US" dirty="0"/>
              <a:t>(1972), https://en.wikipedia.org/wiki/The_Limits_to_Growth</a:t>
            </a:r>
          </a:p>
          <a:p>
            <a:r>
              <a:rPr lang="en-US" dirty="0"/>
              <a:t>E. F. Schumacher, </a:t>
            </a:r>
            <a:r>
              <a:rPr lang="en-US" i="1" dirty="0"/>
              <a:t>Small Is Beautiful </a:t>
            </a:r>
            <a:r>
              <a:rPr lang="en-US" dirty="0"/>
              <a:t>(1973)</a:t>
            </a:r>
          </a:p>
          <a:p>
            <a:pPr>
              <a:buFont typeface="Arial" panose="020B0604020202020204" pitchFamily="34" charset="0"/>
              <a:buChar char="•"/>
            </a:pPr>
            <a:r>
              <a:rPr lang="en-US" dirty="0"/>
              <a:t>The Economy of Spaceship Earth</a:t>
            </a:r>
          </a:p>
          <a:p>
            <a:pPr>
              <a:buFont typeface="Arial" panose="020B0604020202020204" pitchFamily="34" charset="0"/>
              <a:buChar char="•"/>
            </a:pPr>
            <a:r>
              <a:rPr lang="en-US" dirty="0"/>
              <a:t>Meta-economics: dealing with man/woman and dealing with the environment</a:t>
            </a:r>
          </a:p>
          <a:p>
            <a:pPr>
              <a:buFont typeface="Arial" panose="020B0604020202020204" pitchFamily="34" charset="0"/>
              <a:buChar char="•"/>
            </a:pPr>
            <a:r>
              <a:rPr lang="en-US" dirty="0"/>
              <a:t>Economics of modern materialism vs. Buddhist economics</a:t>
            </a:r>
          </a:p>
          <a:p>
            <a:pPr>
              <a:buFont typeface="Arial" panose="020B0604020202020204" pitchFamily="34" charset="0"/>
              <a:buChar char="•"/>
            </a:pPr>
            <a:r>
              <a:rPr lang="en-US" dirty="0"/>
              <a:t>The 14</a:t>
            </a:r>
            <a:r>
              <a:rPr lang="en-US" baseline="30000" dirty="0"/>
              <a:t>th</a:t>
            </a:r>
            <a:r>
              <a:rPr lang="en-US" dirty="0"/>
              <a:t> Dalai Lama: Connecting Feminism and Ecology of all sentient beings </a:t>
            </a: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New Deal: From National to Global </a:t>
            </a:r>
          </a:p>
        </p:txBody>
      </p:sp>
      <p:sp>
        <p:nvSpPr>
          <p:cNvPr id="4" name="Text Placeholder 3"/>
          <p:cNvSpPr>
            <a:spLocks noGrp="1"/>
          </p:cNvSpPr>
          <p:nvPr>
            <p:ph type="body" sz="half" idx="2"/>
          </p:nvPr>
        </p:nvSpPr>
        <p:spPr>
          <a:xfrm>
            <a:off x="1104900" y="1600200"/>
            <a:ext cx="6296564" cy="4572000"/>
          </a:xfrm>
        </p:spPr>
        <p:txBody>
          <a:bodyPr/>
          <a:lstStyle/>
          <a:p>
            <a:r>
              <a:rPr lang="en-US" dirty="0"/>
              <a:t>Naomi Oreskes and Erik M. Conway, The Collapse of Western Civilization (Columbia University, 2014)</a:t>
            </a:r>
          </a:p>
          <a:p>
            <a:pPr marL="285750" indent="-285750">
              <a:buFont typeface="Arial" panose="020B0604020202020204" pitchFamily="34" charset="0"/>
              <a:buChar char="•"/>
            </a:pPr>
            <a:r>
              <a:rPr lang="en-US" dirty="0"/>
              <a:t>The end of Western Civilization (1540-2093)</a:t>
            </a:r>
          </a:p>
          <a:p>
            <a:pPr marL="285750" indent="-285750">
              <a:buFont typeface="Arial" panose="020B0604020202020204" pitchFamily="34" charset="0"/>
              <a:buChar char="•"/>
            </a:pPr>
            <a:r>
              <a:rPr lang="en-US" dirty="0"/>
              <a:t>The Second Dark Age</a:t>
            </a:r>
          </a:p>
          <a:p>
            <a:pPr marL="285750" indent="-285750">
              <a:buFont typeface="Arial" panose="020B0604020202020204" pitchFamily="34" charset="0"/>
              <a:buChar char="•"/>
            </a:pPr>
            <a:r>
              <a:rPr lang="en-US" dirty="0"/>
              <a:t>Period of the Penumbra (1988-2093)</a:t>
            </a:r>
          </a:p>
          <a:p>
            <a:pPr marL="285750" indent="-285750">
              <a:buFont typeface="Arial" panose="020B0604020202020204" pitchFamily="34" charset="0"/>
              <a:buChar char="•"/>
            </a:pPr>
            <a:r>
              <a:rPr lang="en-US" dirty="0"/>
              <a:t>The Great Collapse and Mass Migration (2073-2093)</a:t>
            </a:r>
          </a:p>
          <a:p>
            <a:pPr marL="285750" indent="-285750">
              <a:buFont typeface="Arial" panose="020B0604020202020204" pitchFamily="34" charset="0"/>
              <a:buChar char="•"/>
            </a:pPr>
            <a:r>
              <a:rPr lang="en-US" dirty="0"/>
              <a:t>Anti-intellectual, anti-science and loss of reason</a:t>
            </a:r>
          </a:p>
          <a:p>
            <a:pPr marL="285750" indent="-285750">
              <a:buFont typeface="Arial" panose="020B0604020202020204" pitchFamily="34" charset="0"/>
              <a:buChar char="•"/>
            </a:pPr>
            <a:r>
              <a:rPr lang="en-US" dirty="0"/>
              <a:t>Vested interest and Carbon-Combustion Complex</a:t>
            </a:r>
          </a:p>
          <a:p>
            <a:pPr marL="285750" indent="-285750">
              <a:buFont typeface="Arial" panose="020B0604020202020204" pitchFamily="34" charset="0"/>
              <a:buChar char="•"/>
            </a:pPr>
            <a:r>
              <a:rPr lang="en-US" dirty="0"/>
              <a:t>Failure of scientific community and climate change denial</a:t>
            </a:r>
          </a:p>
          <a:p>
            <a:pPr marL="285750" indent="-285750">
              <a:buFont typeface="Arial" panose="020B0604020202020204" pitchFamily="34" charset="0"/>
              <a:buChar char="•"/>
            </a:pPr>
            <a:r>
              <a:rPr lang="en-US" dirty="0"/>
              <a:t>Market Failure, Negative Externalities (external costs)</a:t>
            </a:r>
          </a:p>
          <a:p>
            <a:pPr marL="285750" indent="-285750">
              <a:buFont typeface="Arial" panose="020B0604020202020204" pitchFamily="34" charset="0"/>
              <a:buChar char="•"/>
            </a:pPr>
            <a:r>
              <a:rPr lang="en-US" dirty="0"/>
              <a:t>The Irony of Neoliberalism/Market Fundamentalism and the Triumph of Neo-communism</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7518647" y="1600199"/>
            <a:ext cx="3566935" cy="4572001"/>
          </a:xfrm>
        </p:spPr>
      </p:pic>
      <p:pic>
        <p:nvPicPr>
          <p:cNvPr id="7" name="Picture 6">
            <a:extLst>
              <a:ext uri="{FF2B5EF4-FFF2-40B4-BE49-F238E27FC236}">
                <a16:creationId xmlns:a16="http://schemas.microsoft.com/office/drawing/2014/main" id="{BF87008D-517B-4E34-962F-1A6A60D6E820}"/>
              </a:ext>
            </a:extLst>
          </p:cNvPr>
          <p:cNvPicPr>
            <a:picLocks noChangeAspect="1"/>
          </p:cNvPicPr>
          <p:nvPr/>
        </p:nvPicPr>
        <p:blipFill>
          <a:blip r:embed="rId3"/>
          <a:stretch>
            <a:fillRect/>
          </a:stretch>
        </p:blipFill>
        <p:spPr>
          <a:xfrm>
            <a:off x="7518648" y="1600200"/>
            <a:ext cx="3566934" cy="4572000"/>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237E-261D-4010-8456-5F7560897FC6}"/>
              </a:ext>
            </a:extLst>
          </p:cNvPr>
          <p:cNvSpPr>
            <a:spLocks noGrp="1"/>
          </p:cNvSpPr>
          <p:nvPr>
            <p:ph type="title"/>
          </p:nvPr>
        </p:nvSpPr>
        <p:spPr/>
        <p:txBody>
          <a:bodyPr/>
          <a:lstStyle/>
          <a:p>
            <a:r>
              <a:rPr lang="en-US" dirty="0"/>
              <a:t>The Green IPE and Green New Deal</a:t>
            </a:r>
          </a:p>
        </p:txBody>
      </p:sp>
      <p:sp>
        <p:nvSpPr>
          <p:cNvPr id="3" name="Content Placeholder 2">
            <a:extLst>
              <a:ext uri="{FF2B5EF4-FFF2-40B4-BE49-F238E27FC236}">
                <a16:creationId xmlns:a16="http://schemas.microsoft.com/office/drawing/2014/main" id="{EBD2653B-DF5C-46D5-81A6-E2C23D84818C}"/>
              </a:ext>
            </a:extLst>
          </p:cNvPr>
          <p:cNvSpPr>
            <a:spLocks noGrp="1"/>
          </p:cNvSpPr>
          <p:nvPr>
            <p:ph idx="1"/>
          </p:nvPr>
        </p:nvSpPr>
        <p:spPr/>
        <p:txBody>
          <a:bodyPr/>
          <a:lstStyle/>
          <a:p>
            <a:r>
              <a:rPr lang="en-US" dirty="0"/>
              <a:t>Greta Thunberg, AOC, and 2019 Global School Strike for Climate</a:t>
            </a:r>
          </a:p>
          <a:p>
            <a:r>
              <a:rPr lang="en-US" dirty="0"/>
              <a:t>Naomi Klein, </a:t>
            </a:r>
            <a:r>
              <a:rPr lang="en-US" i="1" dirty="0"/>
              <a:t>On Fire: The (Burning) Case for a Green New Deal </a:t>
            </a:r>
            <a:r>
              <a:rPr lang="en-US" dirty="0"/>
              <a:t>(2019)</a:t>
            </a:r>
          </a:p>
          <a:p>
            <a:r>
              <a:rPr lang="en-US" dirty="0"/>
              <a:t>Jeremy Rifkin, </a:t>
            </a:r>
            <a:r>
              <a:rPr lang="en-US" i="1" dirty="0"/>
              <a:t>The Green New Deal: Why the Fossil Fuel Civilization Will Collapse by 2028, and the Bold Economic Plan to Save Life on Earth </a:t>
            </a:r>
            <a:r>
              <a:rPr lang="en-US" dirty="0"/>
              <a:t>(2019)</a:t>
            </a:r>
          </a:p>
          <a:p>
            <a:r>
              <a:rPr lang="en-US" dirty="0"/>
              <a:t>Re-examining the New Deal and Imagining for a Green New Deal</a:t>
            </a:r>
          </a:p>
          <a:p>
            <a:r>
              <a:rPr lang="en-US" dirty="0"/>
              <a:t>Return to My Argument of New Deal/Four Freedoms as the Nativity of IPE</a:t>
            </a:r>
          </a:p>
          <a:p>
            <a:r>
              <a:rPr lang="en-US" dirty="0"/>
              <a:t>116TH CONGRESS 1ST SESSION H. RES. 109, Recognizing the duty of the Federal Government to create a Green New Deal, FEBRUARY 7, 2019  https://www.congress.gov/116/bills/hres109/BILLS-116hres109ih.pdf</a:t>
            </a:r>
          </a:p>
        </p:txBody>
      </p:sp>
    </p:spTree>
    <p:extLst>
      <p:ext uri="{BB962C8B-B14F-4D97-AF65-F5344CB8AC3E}">
        <p14:creationId xmlns:p14="http://schemas.microsoft.com/office/powerpoint/2010/main" val="26629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D0CC63-14E9-43C2-89A1-7292D1374F5D}"/>
              </a:ext>
            </a:extLst>
          </p:cNvPr>
          <p:cNvSpPr/>
          <p:nvPr/>
        </p:nvSpPr>
        <p:spPr>
          <a:xfrm>
            <a:off x="626853" y="335846"/>
            <a:ext cx="10725509" cy="5970865"/>
          </a:xfrm>
          <a:prstGeom prst="rect">
            <a:avLst/>
          </a:prstGeom>
        </p:spPr>
        <p:txBody>
          <a:bodyPr wrap="square">
            <a:spAutoFit/>
          </a:bodyPr>
          <a:lstStyle/>
          <a:p>
            <a:pPr fontAlgn="base"/>
            <a:r>
              <a:rPr lang="en-US" sz="2800" dirty="0">
                <a:solidFill>
                  <a:srgbClr val="121212"/>
                </a:solidFill>
                <a:latin typeface="nyt-cheltenham"/>
              </a:rPr>
              <a:t>What are the main provisions of The Green New Deal Resolution?</a:t>
            </a:r>
          </a:p>
          <a:p>
            <a:pPr fontAlgn="base"/>
            <a:endParaRPr lang="en-US" dirty="0">
              <a:solidFill>
                <a:srgbClr val="333333"/>
              </a:solidFill>
              <a:latin typeface="nyt-imperial"/>
            </a:endParaRPr>
          </a:p>
          <a:p>
            <a:pPr marL="285750" indent="-285750" fontAlgn="base">
              <a:buFont typeface="Arial" panose="020B0604020202020204" pitchFamily="34" charset="0"/>
              <a:buChar char="•"/>
            </a:pPr>
            <a:r>
              <a:rPr lang="en-US" sz="2400" dirty="0">
                <a:solidFill>
                  <a:srgbClr val="333333"/>
                </a:solidFill>
                <a:latin typeface="nyt-imperial"/>
              </a:rPr>
              <a:t>the entire world needs to get to net-zero emissions by 2050 — meaning as much carbon would have to be absorbed as released into the atmosphere — and the United States must take a “leading role” in achieving that. </a:t>
            </a:r>
          </a:p>
          <a:p>
            <a:pPr marL="285750" indent="-285750" fontAlgn="base">
              <a:buFont typeface="Arial" panose="020B0604020202020204" pitchFamily="34" charset="0"/>
              <a:buChar char="•"/>
            </a:pPr>
            <a:r>
              <a:rPr lang="en-US" sz="2400" dirty="0">
                <a:solidFill>
                  <a:srgbClr val="333333"/>
                </a:solidFill>
                <a:latin typeface="nyt-imperial"/>
              </a:rPr>
              <a:t>the federal government to dramatically reduce greenhouse gas emissions, create high-paying jobs, ensure that clean air, clean water and healthy food are basic human rights, and end all forms of oppression.</a:t>
            </a:r>
          </a:p>
          <a:p>
            <a:pPr marL="285750" indent="-285750" fontAlgn="base">
              <a:buFont typeface="Arial" panose="020B0604020202020204" pitchFamily="34" charset="0"/>
              <a:buChar char="•"/>
            </a:pPr>
            <a:r>
              <a:rPr lang="en-US" sz="2400" dirty="0">
                <a:solidFill>
                  <a:srgbClr val="333333"/>
                </a:solidFill>
                <a:latin typeface="nyt-imperial"/>
              </a:rPr>
              <a:t>the launch of a “10-year mobilization” to reduce carbon emissions in the United States. It envisions sourcing 100 percent of the country’s electricity from renewable and zero-emissions power, digitizing the nation’s power grid, upgrading every building in the country to be more energy-efficient, and overhauling the nation’s transportation system by investing in electric vehicles and high-speed rail. </a:t>
            </a:r>
          </a:p>
          <a:p>
            <a:pPr marL="285750" indent="-285750" fontAlgn="base">
              <a:buFont typeface="Arial" panose="020B0604020202020204" pitchFamily="34" charset="0"/>
              <a:buChar char="•"/>
            </a:pPr>
            <a:r>
              <a:rPr lang="en-US" sz="2400" dirty="0">
                <a:solidFill>
                  <a:srgbClr val="333333"/>
                </a:solidFill>
                <a:latin typeface="nyt-imperial"/>
              </a:rPr>
              <a:t>To address social justice, it is the duty of the government to provide job training and new economic development, particularly to communities that currently rely on jobs in fossil fuel industries.</a:t>
            </a:r>
          </a:p>
        </p:txBody>
      </p:sp>
    </p:spTree>
    <p:extLst>
      <p:ext uri="{BB962C8B-B14F-4D97-AF65-F5344CB8AC3E}">
        <p14:creationId xmlns:p14="http://schemas.microsoft.com/office/powerpoint/2010/main" val="29452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455</TotalTime>
  <Words>863</Words>
  <Application>Microsoft Office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DengXian</vt:lpstr>
      <vt:lpstr>Euphemia</vt:lpstr>
      <vt:lpstr>nyt-cheltenham</vt:lpstr>
      <vt:lpstr>nyt-imperial</vt:lpstr>
      <vt:lpstr>Plantagenet Cherokee</vt:lpstr>
      <vt:lpstr>Arial</vt:lpstr>
      <vt:lpstr>Calibri</vt:lpstr>
      <vt:lpstr>Tahoma</vt:lpstr>
      <vt:lpstr>Times New Roman</vt:lpstr>
      <vt:lpstr>Wingdings</vt:lpstr>
      <vt:lpstr>Academic Literature 16x9</vt:lpstr>
      <vt:lpstr>Feminism and              Green IPE</vt:lpstr>
      <vt:lpstr>Critical School: Feminism and Environmentalism</vt:lpstr>
      <vt:lpstr>Analyzing Selling Sex Overseas by Ko-lin Chin</vt:lpstr>
      <vt:lpstr>Feminist Methodology: East meets West</vt:lpstr>
      <vt:lpstr>Buddhism and Guanyin’s Mindful and Compassionate Method:   From Avalokiteshvara to Guanyin (Goddess of Mercy)</vt:lpstr>
      <vt:lpstr>Rise of Environmental Concerns in 1960s/70s and Buddhist Economics</vt:lpstr>
      <vt:lpstr>Green New Deal: From National to Global </vt:lpstr>
      <vt:lpstr>The Green IPE and Green New Deal</vt:lpstr>
      <vt:lpstr>PowerPoint Presentation</vt:lpstr>
      <vt:lpstr>Ideas from Keynes, The General Theory of Employment, Interest, and Money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 and Green IPE</dc:title>
  <dc:creator>Ming Xia</dc:creator>
  <cp:lastModifiedBy>Ming Xia</cp:lastModifiedBy>
  <cp:revision>31</cp:revision>
  <dcterms:created xsi:type="dcterms:W3CDTF">2020-03-03T19:51:26Z</dcterms:created>
  <dcterms:modified xsi:type="dcterms:W3CDTF">2020-03-04T18:15:38Z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