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6" r:id="rId4"/>
    <p:sldId id="259" r:id="rId5"/>
    <p:sldId id="260" r:id="rId6"/>
    <p:sldId id="267" r:id="rId7"/>
    <p:sldId id="261" r:id="rId8"/>
    <p:sldId id="263" r:id="rId9"/>
    <p:sldId id="257" r:id="rId10"/>
    <p:sldId id="264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C320-CC17-4D11-A387-41EC869CA09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D196-BF9A-4AD0-AD3B-1718E4121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3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8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1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196-BF9A-4AD0-AD3B-1718E41216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2F48-B27F-498E-B94A-2C65FF74EB8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B030-3AE4-4125-93DF-F28514BA2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Culture and Asian Values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Characteristics in Japan (</a:t>
            </a:r>
            <a:r>
              <a:rPr lang="en-US" sz="3100" dirty="0" smtClean="0"/>
              <a:t>Summarized by Collinwood, pp.33-36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Imitative</a:t>
            </a:r>
          </a:p>
          <a:p>
            <a:r>
              <a:rPr lang="en-US" dirty="0" smtClean="0"/>
              <a:t>Preventive</a:t>
            </a:r>
          </a:p>
          <a:p>
            <a:r>
              <a:rPr lang="en-US" dirty="0" smtClean="0"/>
              <a:t>Pragmatic</a:t>
            </a:r>
          </a:p>
          <a:p>
            <a:r>
              <a:rPr lang="en-US" dirty="0" err="1" smtClean="0"/>
              <a:t>Obligative</a:t>
            </a:r>
            <a:endParaRPr lang="en-US" dirty="0" smtClean="0"/>
          </a:p>
          <a:p>
            <a:r>
              <a:rPr lang="en-US" dirty="0" smtClean="0"/>
              <a:t>Inquisitive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Values: A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Kuan</a:t>
            </a:r>
            <a:r>
              <a:rPr lang="en-US" dirty="0" smtClean="0"/>
              <a:t> Yew and “Singaporean Model”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“Culture Is Destiny—a conservation with Lee </a:t>
            </a:r>
            <a:r>
              <a:rPr lang="en-US" dirty="0" err="1" smtClean="0"/>
              <a:t>Kuan</a:t>
            </a:r>
            <a:r>
              <a:rPr lang="en-US" dirty="0" smtClean="0"/>
              <a:t> Yew” by </a:t>
            </a:r>
            <a:r>
              <a:rPr lang="en-US" dirty="0" err="1" smtClean="0"/>
              <a:t>Fareed</a:t>
            </a:r>
            <a:r>
              <a:rPr lang="en-US" dirty="0" smtClean="0"/>
              <a:t> </a:t>
            </a:r>
            <a:r>
              <a:rPr lang="en-US" dirty="0" err="1" smtClean="0"/>
              <a:t>Zakaria</a:t>
            </a:r>
            <a:r>
              <a:rPr lang="en-US" dirty="0" smtClean="0"/>
              <a:t>, 1994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Case of Michael Fay (1994)</a:t>
            </a:r>
          </a:p>
          <a:p>
            <a:r>
              <a:rPr lang="en-US" dirty="0" smtClean="0"/>
              <a:t>Malaysian Prime Minister </a:t>
            </a:r>
            <a:r>
              <a:rPr lang="en-US" dirty="0" err="1" smtClean="0"/>
              <a:t>Mohamad</a:t>
            </a:r>
            <a:r>
              <a:rPr lang="en-US" dirty="0" smtClean="0"/>
              <a:t> Mahathir</a:t>
            </a:r>
          </a:p>
          <a:p>
            <a:r>
              <a:rPr lang="en-US" dirty="0" smtClean="0"/>
              <a:t>Kim Dae-Jung, “Is Culture Destiny? The Myth of Asia’s Anti-democratic Values” (1994)  </a:t>
            </a:r>
          </a:p>
          <a:p>
            <a:r>
              <a:rPr lang="en-US" dirty="0" smtClean="0"/>
              <a:t>Suharto: Java Consensual politics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Beijing Consensus and China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Joshua Cooper </a:t>
            </a:r>
            <a:r>
              <a:rPr lang="en-US" dirty="0" err="1"/>
              <a:t>R</a:t>
            </a:r>
            <a:r>
              <a:rPr lang="en-US" dirty="0" err="1" smtClean="0"/>
              <a:t>amo</a:t>
            </a:r>
            <a:r>
              <a:rPr lang="en-US" dirty="0" smtClean="0"/>
              <a:t>: “The Beijing Consensus: Notes on the New Physics of Chinese Power” (2004)</a:t>
            </a:r>
          </a:p>
          <a:p>
            <a:r>
              <a:rPr lang="en-US" dirty="0" smtClean="0"/>
              <a:t>Debating Chinese “</a:t>
            </a:r>
            <a:r>
              <a:rPr lang="en-US" dirty="0" err="1" smtClean="0"/>
              <a:t>Exceptionalism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Particularism vs. Universalism</a:t>
            </a:r>
          </a:p>
          <a:p>
            <a:r>
              <a:rPr lang="en-US" dirty="0" smtClean="0"/>
              <a:t>Perspectives </a:t>
            </a:r>
            <a:r>
              <a:rPr lang="en-US" smtClean="0"/>
              <a:t>on Feminism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Several “C”s in China</a:t>
            </a:r>
          </a:p>
          <a:p>
            <a:pPr>
              <a:buNone/>
            </a:pPr>
            <a:r>
              <a:rPr lang="en-US" dirty="0" smtClean="0"/>
              <a:t>Chinese Characters (Ideograms), Chopstick (Cuisine), Confucianism, Connections (</a:t>
            </a:r>
            <a:r>
              <a:rPr lang="en-US" dirty="0" err="1" smtClean="0"/>
              <a:t>guanxi</a:t>
            </a:r>
            <a:r>
              <a:rPr lang="en-US" dirty="0" smtClean="0"/>
              <a:t>), Communism (CCP) and Collectivism</a:t>
            </a:r>
          </a:p>
          <a:p>
            <a:r>
              <a:rPr lang="en-US" dirty="0" smtClean="0"/>
              <a:t>Confucius: </a:t>
            </a:r>
            <a:r>
              <a:rPr lang="en-US" dirty="0" err="1" smtClean="0"/>
              <a:t>Kongzi</a:t>
            </a:r>
            <a:r>
              <a:rPr lang="en-US" dirty="0" smtClean="0"/>
              <a:t> (551-479? BC)</a:t>
            </a:r>
          </a:p>
          <a:p>
            <a:r>
              <a:rPr lang="en-US" dirty="0" smtClean="0"/>
              <a:t>Teachings:</a:t>
            </a:r>
          </a:p>
          <a:p>
            <a:pPr>
              <a:buNone/>
            </a:pPr>
            <a:r>
              <a:rPr lang="en-US" dirty="0" smtClean="0"/>
              <a:t>Humaneness (</a:t>
            </a:r>
            <a:r>
              <a:rPr lang="en-US" dirty="0" err="1" smtClean="0"/>
              <a:t>Ren</a:t>
            </a:r>
            <a:r>
              <a:rPr lang="en-US" dirty="0" smtClean="0"/>
              <a:t>), Righteousness (Yi),Ritual Decorum (Li), Filial Devotion (Xiao), Virtue (or Moral force, de)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eijing\Picture 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4676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943600"/>
            <a:ext cx="473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Confucius, image from China’s National Museum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Family-State-</a:t>
            </a:r>
            <a:r>
              <a:rPr lang="en-US" dirty="0" err="1" smtClean="0"/>
              <a:t>Tianxia</a:t>
            </a:r>
            <a:r>
              <a:rPr lang="en-US" dirty="0" smtClean="0"/>
              <a:t> (World)</a:t>
            </a:r>
          </a:p>
          <a:p>
            <a:r>
              <a:rPr lang="en-US" dirty="0" smtClean="0"/>
              <a:t>Five relationships: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Emperor-Ministers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Father-Son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Husband-Wife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Older Brother-Younger Brother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Friend-Friend</a:t>
            </a:r>
            <a:endParaRPr lang="en-US" sz="2400" dirty="0"/>
          </a:p>
          <a:p>
            <a:r>
              <a:rPr lang="en-US" dirty="0" smtClean="0"/>
              <a:t>The Mandate of Heaven (</a:t>
            </a:r>
            <a:r>
              <a:rPr lang="en-US" dirty="0" err="1" smtClean="0"/>
              <a:t>Tianming</a:t>
            </a:r>
            <a:r>
              <a:rPr lang="en-US" dirty="0" smtClean="0"/>
              <a:t>) </a:t>
            </a:r>
          </a:p>
          <a:p>
            <a:r>
              <a:rPr lang="en-US" dirty="0" smtClean="0"/>
              <a:t>“All under Heaven” (</a:t>
            </a:r>
            <a:r>
              <a:rPr lang="en-US" dirty="0" err="1" smtClean="0"/>
              <a:t>Tianxia</a:t>
            </a:r>
            <a:r>
              <a:rPr lang="en-US" dirty="0" smtClean="0"/>
              <a:t> Order)</a:t>
            </a:r>
          </a:p>
          <a:p>
            <a:r>
              <a:rPr lang="en-US" dirty="0" smtClean="0"/>
              <a:t>Authoritarian vs. Humanistic Interpretation of Confucianism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500 BC: </a:t>
            </a:r>
            <a:r>
              <a:rPr lang="en-US" dirty="0" err="1" smtClean="0"/>
              <a:t>Sakyamuni</a:t>
            </a:r>
            <a:r>
              <a:rPr lang="en-US" dirty="0" smtClean="0"/>
              <a:t> (Gautama Siddhartha, 566-486 BC), Buddha, ‘the enlightened one”</a:t>
            </a:r>
          </a:p>
          <a:p>
            <a:r>
              <a:rPr lang="en-US" dirty="0" smtClean="0"/>
              <a:t>Third Century BC: Missionaries spread Buddhist faith to Southeast Asia, Central Asia and China. </a:t>
            </a:r>
          </a:p>
          <a:p>
            <a:r>
              <a:rPr lang="en-US" dirty="0" smtClean="0"/>
              <a:t>67 AD: Marked the beginning of the spread of Buddhism in China when Indian monks came to </a:t>
            </a:r>
            <a:r>
              <a:rPr lang="en-US" dirty="0" err="1" smtClean="0"/>
              <a:t>Luo</a:t>
            </a:r>
            <a:r>
              <a:rPr lang="en-US" dirty="0" smtClean="0"/>
              <a:t> Yang.</a:t>
            </a:r>
          </a:p>
          <a:p>
            <a:r>
              <a:rPr lang="en-US" dirty="0" smtClean="0"/>
              <a:t>Around 100 AD: Spread into North China</a:t>
            </a:r>
          </a:p>
          <a:p>
            <a:r>
              <a:rPr lang="en-US" dirty="0" smtClean="0"/>
              <a:t>Tibetan Buddhism in the 7</a:t>
            </a:r>
            <a:r>
              <a:rPr lang="en-US" baseline="30000" dirty="0" smtClean="0"/>
              <a:t>th</a:t>
            </a:r>
            <a:r>
              <a:rPr lang="en-US" dirty="0" smtClean="0"/>
              <a:t> Century and Mongolia</a:t>
            </a:r>
          </a:p>
          <a:p>
            <a:r>
              <a:rPr lang="en-US" dirty="0" smtClean="0"/>
              <a:t>Indian Traders and Monks spread Buddhism throughout Southeast Asia and South China </a:t>
            </a:r>
          </a:p>
          <a:p>
            <a:r>
              <a:rPr lang="en-US" dirty="0" smtClean="0"/>
              <a:t>Between the 3</a:t>
            </a:r>
            <a:r>
              <a:rPr lang="en-US" baseline="30000" dirty="0" smtClean="0"/>
              <a:t>rd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centuries, Buddhism spread to Japan, Korea and Vietnam.</a:t>
            </a:r>
          </a:p>
          <a:p>
            <a:r>
              <a:rPr lang="en-US" dirty="0" smtClean="0"/>
              <a:t>Two Branches of Buddhist Order: Theravada (Lesser Vehicle) and Mahayana (Greater Vehicle</a:t>
            </a:r>
            <a:r>
              <a:rPr lang="en-US" dirty="0"/>
              <a:t>). </a:t>
            </a:r>
            <a:r>
              <a:rPr lang="en-US" dirty="0" smtClean="0"/>
              <a:t>Vajrayana, adding to Mahayana.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ndiaTripEdited\2010 11 14\2010 11 14_3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5379646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2362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Buddha at New Delhi International Airport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Buddhist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Three Jewels: Buddha, Dharma, </a:t>
            </a:r>
            <a:r>
              <a:rPr lang="en-US" dirty="0" err="1" smtClean="0"/>
              <a:t>Samgha</a:t>
            </a:r>
            <a:endParaRPr lang="en-US" dirty="0" smtClean="0"/>
          </a:p>
          <a:p>
            <a:r>
              <a:rPr lang="en-US" dirty="0" smtClean="0"/>
              <a:t>Ten Virtues (body, mouth and mind)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Three good actions of body: not destroying life; not taking what has not been given; refraining from improper sexual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Four good actions of speech: not telling falsehoods, not using abusing language; not slandering others; not indulging in irrelevant talk.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Three good actions of mind: not being covetous; not being malicious; not holding destructive beliefs. </a:t>
            </a:r>
          </a:p>
          <a:p>
            <a:pPr marL="514350" indent="-514350"/>
            <a:r>
              <a:rPr lang="en-US" dirty="0" smtClean="0"/>
              <a:t>Suffering, </a:t>
            </a:r>
            <a:r>
              <a:rPr lang="en-US" dirty="0" err="1" smtClean="0"/>
              <a:t>Samsara</a:t>
            </a:r>
            <a:r>
              <a:rPr lang="en-US" dirty="0" smtClean="0"/>
              <a:t>, Reincarnation, Enlightenment, Nirvana.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 of Social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Cardinal Importance of the family</a:t>
            </a:r>
          </a:p>
          <a:p>
            <a:r>
              <a:rPr lang="en-US" dirty="0" smtClean="0"/>
              <a:t>Anti-individualism, submission to group</a:t>
            </a:r>
          </a:p>
          <a:p>
            <a:r>
              <a:rPr lang="en-US" dirty="0" smtClean="0"/>
              <a:t>Respect for hierarchy; Maintaining social control through rituals</a:t>
            </a:r>
          </a:p>
          <a:p>
            <a:r>
              <a:rPr lang="en-US" dirty="0" smtClean="0"/>
              <a:t>Avoidance of disorder: Performance for consensus, avoiding confrontation and shame</a:t>
            </a:r>
          </a:p>
          <a:p>
            <a:r>
              <a:rPr lang="en-US" dirty="0" smtClean="0"/>
              <a:t>Social relations and gift-giving culture</a:t>
            </a:r>
          </a:p>
          <a:p>
            <a:r>
              <a:rPr lang="en-US" dirty="0" smtClean="0"/>
              <a:t>Importance of social ritual in maintaining social harmony</a:t>
            </a:r>
          </a:p>
          <a:p>
            <a:r>
              <a:rPr lang="en-US" dirty="0" smtClean="0"/>
              <a:t>Rise of Nationalism and the Western influence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Way: Values and Culture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Asian Personal Values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Hard 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Respect for Learning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Honesty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Self-discipline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Self-reliance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American Personal Values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Self-reliance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Hard 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Achieving Success in Life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Personal Achievement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Helping Others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Honesty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Asian Societal Values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Orderly Society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Accountability of Public Officials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Openness to New Ideas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Freedom of Expression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Respect for Authority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American Societal  Values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Freedom of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Expression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Personal Freedom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Rights of the Individual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Resolution of Conflicting Political Views through Open</a:t>
                      </a:r>
                      <a:r>
                        <a:rPr lang="en-US" baseline="0" dirty="0" smtClean="0"/>
                        <a:t> Debate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Think for Oneself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Accountability of Public officials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867400"/>
            <a:ext cx="8024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David I. Hitchcock, Asian Values and the United States, How Much Conflict? </a:t>
            </a:r>
          </a:p>
          <a:p>
            <a:r>
              <a:rPr lang="en-US" dirty="0" smtClean="0"/>
              <a:t>Cited from: John </a:t>
            </a:r>
            <a:r>
              <a:rPr lang="en-US" dirty="0" err="1" smtClean="0"/>
              <a:t>Naisbitt</a:t>
            </a:r>
            <a:r>
              <a:rPr lang="en-US" dirty="0" smtClean="0"/>
              <a:t>, </a:t>
            </a:r>
            <a:r>
              <a:rPr lang="en-US" i="1" dirty="0" smtClean="0"/>
              <a:t>Megatrends Asia </a:t>
            </a:r>
            <a:r>
              <a:rPr lang="en-US" dirty="0" smtClean="0"/>
              <a:t>(Simon and Schuster, 1996), p. 54.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649</Words>
  <Application>Microsoft Office PowerPoint</Application>
  <PresentationFormat>On-screen Show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Political Culture and Asian Values</vt:lpstr>
      <vt:lpstr>Confucianism</vt:lpstr>
      <vt:lpstr>PowerPoint Presentation</vt:lpstr>
      <vt:lpstr>Confucianism--continued</vt:lpstr>
      <vt:lpstr>The Spread of Buddhism</vt:lpstr>
      <vt:lpstr>PowerPoint Presentation</vt:lpstr>
      <vt:lpstr>Buddhist Teachings</vt:lpstr>
      <vt:lpstr>Common Themes of Social Culture</vt:lpstr>
      <vt:lpstr>Asian Way: Values and Culture</vt:lpstr>
      <vt:lpstr>Cultural Characteristics in Japan (Summarized by Collinwood, pp.33-36)</vt:lpstr>
      <vt:lpstr>Asian Values: A debate</vt:lpstr>
      <vt:lpstr>Beijing Consensus and China 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Culture and Asian Values</dc:title>
  <dc:creator>Ming Xia</dc:creator>
  <cp:lastModifiedBy>Ming Xia</cp:lastModifiedBy>
  <cp:revision>18</cp:revision>
  <dcterms:created xsi:type="dcterms:W3CDTF">2012-09-09T23:34:02Z</dcterms:created>
  <dcterms:modified xsi:type="dcterms:W3CDTF">2016-09-19T22:09:28Z</dcterms:modified>
</cp:coreProperties>
</file>