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56" r:id="rId5"/>
    <p:sldId id="269" r:id="rId6"/>
    <p:sldId id="270" r:id="rId7"/>
    <p:sldId id="272" r:id="rId8"/>
    <p:sldId id="282" r:id="rId9"/>
    <p:sldId id="271" r:id="rId10"/>
    <p:sldId id="288" r:id="rId11"/>
    <p:sldId id="257" r:id="rId12"/>
    <p:sldId id="289" r:id="rId13"/>
    <p:sldId id="258" r:id="rId14"/>
    <p:sldId id="287" r:id="rId15"/>
    <p:sldId id="283" r:id="rId16"/>
    <p:sldId id="285" r:id="rId17"/>
    <p:sldId id="284" r:id="rId18"/>
    <p:sldId id="279" r:id="rId19"/>
    <p:sldId id="281" r:id="rId20"/>
    <p:sldId id="280" r:id="rId21"/>
    <p:sldId id="264" r:id="rId22"/>
    <p:sldId id="263" r:id="rId23"/>
    <p:sldId id="273" r:id="rId24"/>
    <p:sldId id="277" r:id="rId25"/>
    <p:sldId id="278" r:id="rId26"/>
    <p:sldId id="276" r:id="rId27"/>
    <p:sldId id="293" r:id="rId28"/>
    <p:sldId id="292" r:id="rId29"/>
    <p:sldId id="291" r:id="rId30"/>
    <p:sldId id="290" r:id="rId31"/>
    <p:sldId id="26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howGuides="1">
      <p:cViewPr varScale="1">
        <p:scale>
          <a:sx n="83" d="100"/>
          <a:sy n="83" d="100"/>
        </p:scale>
        <p:origin x="45" y="561"/>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4/13/2020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4/13/2020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4/13/2020</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4/13/2020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4/13/2020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4/13/2020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4/13/2020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4/13/2020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4/13/2020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4/13/2020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4/13/2020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4/13/2020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4/13/2020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4/13/2020</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ideo" Target="https://www.youtube.com/embed/SgFrBedelIA?feature=oembe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pbs.org/wgbh/commandingheights/lo/index.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fsrtB5lp60s?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videoseries?list=PLdUhtBaYhORE4Pbvx5RjTyqussT7ktiBQ"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timeseries.wto.org/" TargetMode="External"/><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10551" y="1310655"/>
            <a:ext cx="5549660" cy="4146989"/>
          </a:xfrm>
        </p:spPr>
        <p:txBody>
          <a:bodyPr anchor="ctr">
            <a:normAutofit/>
          </a:bodyPr>
          <a:lstStyle/>
          <a:p>
            <a:r>
              <a:rPr lang="en-US" dirty="0"/>
              <a:t>International Finance: Basic Principles and </a:t>
            </a:r>
            <a:br>
              <a:rPr lang="en-US" dirty="0"/>
            </a:br>
            <a:r>
              <a:rPr lang="en-US" dirty="0"/>
              <a:t>Key Institutions </a:t>
            </a:r>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5860211" y="1310655"/>
            <a:ext cx="6331790" cy="4236690"/>
          </a:xfr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Bretton Woods System (1944)</a:t>
            </a:r>
          </a:p>
        </p:txBody>
      </p:sp>
      <p:sp>
        <p:nvSpPr>
          <p:cNvPr id="4" name="Content Placeholder 3">
            <a:extLst>
              <a:ext uri="{FF2B5EF4-FFF2-40B4-BE49-F238E27FC236}">
                <a16:creationId xmlns:a16="http://schemas.microsoft.com/office/drawing/2014/main" id="{62BF845C-5E3A-4528-B792-C0BD557A531B}"/>
              </a:ext>
            </a:extLst>
          </p:cNvPr>
          <p:cNvSpPr>
            <a:spLocks noGrp="1"/>
          </p:cNvSpPr>
          <p:nvPr>
            <p:ph idx="1"/>
          </p:nvPr>
        </p:nvSpPr>
        <p:spPr/>
        <p:txBody>
          <a:bodyPr>
            <a:normAutofit/>
          </a:bodyPr>
          <a:lstStyle/>
          <a:p>
            <a:r>
              <a:rPr lang="en-US" dirty="0"/>
              <a:t>Two Major Architects: </a:t>
            </a:r>
          </a:p>
          <a:p>
            <a:pPr marL="457200" indent="-457200">
              <a:buAutoNum type="arabicPeriod"/>
            </a:pPr>
            <a:r>
              <a:rPr lang="en-US" dirty="0"/>
              <a:t>Harry Dexter White, U.S. Secretary of Treasury</a:t>
            </a:r>
          </a:p>
          <a:p>
            <a:pPr marL="457200" indent="-457200">
              <a:buAutoNum type="arabicPeriod"/>
            </a:pPr>
            <a:r>
              <a:rPr lang="en-US" dirty="0"/>
              <a:t>John Maynard Keynes</a:t>
            </a:r>
          </a:p>
          <a:p>
            <a:pPr marL="457200" indent="-457200">
              <a:buAutoNum type="arabicPeriod"/>
            </a:pPr>
            <a:r>
              <a:rPr lang="en-US" dirty="0"/>
              <a:t>The Keynes and White Plans</a:t>
            </a:r>
          </a:p>
          <a:p>
            <a:pPr marL="0" indent="0">
              <a:buNone/>
            </a:pPr>
            <a:r>
              <a:rPr lang="en-US" dirty="0"/>
              <a:t>Harry Dexter White: Pro-price stability; John Maynard Keynes: Pro-growth Plan; A Compromised, plan was accepted, but more of U.S. Version</a:t>
            </a:r>
          </a:p>
        </p:txBody>
      </p:sp>
    </p:spTree>
    <p:extLst>
      <p:ext uri="{BB962C8B-B14F-4D97-AF65-F5344CB8AC3E}">
        <p14:creationId xmlns:p14="http://schemas.microsoft.com/office/powerpoint/2010/main" val="40102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B36B-F370-4DFE-8A7A-315F70028371}"/>
              </a:ext>
            </a:extLst>
          </p:cNvPr>
          <p:cNvSpPr>
            <a:spLocks noGrp="1"/>
          </p:cNvSpPr>
          <p:nvPr>
            <p:ph type="title"/>
          </p:nvPr>
        </p:nvSpPr>
        <p:spPr/>
        <p:txBody>
          <a:bodyPr/>
          <a:lstStyle/>
          <a:p>
            <a:r>
              <a:rPr lang="en-US" dirty="0">
                <a:solidFill>
                  <a:srgbClr val="514843"/>
                </a:solidFill>
              </a:rPr>
              <a:t>Bretton Woods System (1944)--</a:t>
            </a:r>
            <a:r>
              <a:rPr lang="en-US" sz="2400" dirty="0">
                <a:solidFill>
                  <a:srgbClr val="514843"/>
                </a:solidFill>
              </a:rPr>
              <a:t>continued</a:t>
            </a:r>
            <a:endParaRPr lang="en-US" sz="2400" dirty="0"/>
          </a:p>
        </p:txBody>
      </p:sp>
      <p:sp>
        <p:nvSpPr>
          <p:cNvPr id="3" name="Content Placeholder 2">
            <a:extLst>
              <a:ext uri="{FF2B5EF4-FFF2-40B4-BE49-F238E27FC236}">
                <a16:creationId xmlns:a16="http://schemas.microsoft.com/office/drawing/2014/main" id="{B5CC8947-DB7C-43DA-8689-6331EADE2033}"/>
              </a:ext>
            </a:extLst>
          </p:cNvPr>
          <p:cNvSpPr>
            <a:spLocks noGrp="1"/>
          </p:cNvSpPr>
          <p:nvPr>
            <p:ph idx="1"/>
          </p:nvPr>
        </p:nvSpPr>
        <p:spPr/>
        <p:txBody>
          <a:bodyPr/>
          <a:lstStyle/>
          <a:p>
            <a:r>
              <a:rPr lang="en-US" dirty="0"/>
              <a:t>Three Major Institutions:</a:t>
            </a:r>
          </a:p>
          <a:p>
            <a:pPr marL="0" indent="0">
              <a:buNone/>
            </a:pPr>
            <a:r>
              <a:rPr lang="en-US" dirty="0"/>
              <a:t>1. International Monetary Fund (IMF): Its aims are to encourage stability of exchange, maintain orderly exchange procedures among member nations, and sustain a multilateral system of payments and eliminate foreign exchange restrictions. </a:t>
            </a:r>
          </a:p>
          <a:p>
            <a:pPr marL="0" indent="0">
              <a:buNone/>
            </a:pPr>
            <a:r>
              <a:rPr lang="en-US" dirty="0"/>
              <a:t>2. The World Bank (IBRD, International Bank for Reconstruction and Development)</a:t>
            </a:r>
          </a:p>
          <a:p>
            <a:pPr marL="0" indent="0">
              <a:buNone/>
            </a:pPr>
            <a:r>
              <a:rPr lang="en-US" dirty="0"/>
              <a:t>Its functions are to provide long-term loans for reconstruction, especially in the developing countries.</a:t>
            </a:r>
          </a:p>
          <a:p>
            <a:pPr marL="0" indent="0">
              <a:buNone/>
            </a:pPr>
            <a:r>
              <a:rPr lang="en-US" dirty="0"/>
              <a:t>3. The International Trade Organization (ITO was aborted, replaced with an Ad Hoc GATT: General Agreement of Tariff and Trade in 1947)</a:t>
            </a:r>
          </a:p>
          <a:p>
            <a:endParaRPr lang="en-US" dirty="0"/>
          </a:p>
        </p:txBody>
      </p:sp>
    </p:spTree>
    <p:extLst>
      <p:ext uri="{BB962C8B-B14F-4D97-AF65-F5344CB8AC3E}">
        <p14:creationId xmlns:p14="http://schemas.microsoft.com/office/powerpoint/2010/main" val="77389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2B1328-F46A-4E26-B447-993E66FDFC35}"/>
              </a:ext>
            </a:extLst>
          </p:cNvPr>
          <p:cNvPicPr>
            <a:picLocks noChangeAspect="1"/>
          </p:cNvPicPr>
          <p:nvPr/>
        </p:nvPicPr>
        <p:blipFill rotWithShape="1">
          <a:blip r:embed="rId2"/>
          <a:srcRect l="-732" t="483" r="491" b="966"/>
          <a:stretch/>
        </p:blipFill>
        <p:spPr>
          <a:xfrm>
            <a:off x="1117413" y="1167441"/>
            <a:ext cx="7871312" cy="4691300"/>
          </a:xfrm>
          <a:prstGeom prst="rect">
            <a:avLst/>
          </a:prstGeom>
        </p:spPr>
      </p:pic>
      <p:sp>
        <p:nvSpPr>
          <p:cNvPr id="3" name="TextBox 2">
            <a:extLst>
              <a:ext uri="{FF2B5EF4-FFF2-40B4-BE49-F238E27FC236}">
                <a16:creationId xmlns:a16="http://schemas.microsoft.com/office/drawing/2014/main" id="{F98355CB-F5CE-4FD9-87CD-D2BEAD86CD50}"/>
              </a:ext>
            </a:extLst>
          </p:cNvPr>
          <p:cNvSpPr txBox="1"/>
          <p:nvPr/>
        </p:nvSpPr>
        <p:spPr>
          <a:xfrm>
            <a:off x="9086491" y="1581509"/>
            <a:ext cx="2570671" cy="4247317"/>
          </a:xfrm>
          <a:prstGeom prst="rect">
            <a:avLst/>
          </a:prstGeom>
          <a:noFill/>
        </p:spPr>
        <p:txBody>
          <a:bodyPr wrap="square" rtlCol="0">
            <a:spAutoFit/>
          </a:bodyPr>
          <a:lstStyle/>
          <a:p>
            <a:r>
              <a:rPr lang="en-US" dirty="0"/>
              <a:t>In 1944 before the end of WWII, under the U.S. leadership, 44 countries gathered at the Hotel Mount Washington to create the key institutions for the future international economic order. These key institutions are often called the Economic UN, indicating their importance in global political economy.  </a:t>
            </a:r>
          </a:p>
        </p:txBody>
      </p:sp>
    </p:spTree>
    <p:extLst>
      <p:ext uri="{BB962C8B-B14F-4D97-AF65-F5344CB8AC3E}">
        <p14:creationId xmlns:p14="http://schemas.microsoft.com/office/powerpoint/2010/main" val="328602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66594-7DB8-451B-BFBE-4EBA21C5F0A3}"/>
              </a:ext>
            </a:extLst>
          </p:cNvPr>
          <p:cNvPicPr>
            <a:picLocks noChangeAspect="1"/>
          </p:cNvPicPr>
          <p:nvPr/>
        </p:nvPicPr>
        <p:blipFill>
          <a:blip r:embed="rId2"/>
          <a:stretch>
            <a:fillRect/>
          </a:stretch>
        </p:blipFill>
        <p:spPr>
          <a:xfrm>
            <a:off x="1932071" y="609355"/>
            <a:ext cx="8327858" cy="5639289"/>
          </a:xfrm>
          <a:prstGeom prst="rect">
            <a:avLst/>
          </a:prstGeom>
        </p:spPr>
      </p:pic>
    </p:spTree>
    <p:extLst>
      <p:ext uri="{BB962C8B-B14F-4D97-AF65-F5344CB8AC3E}">
        <p14:creationId xmlns:p14="http://schemas.microsoft.com/office/powerpoint/2010/main" val="353524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2B003A-09B3-460F-B49A-8C8D8EBDEEF1}"/>
              </a:ext>
            </a:extLst>
          </p:cNvPr>
          <p:cNvPicPr>
            <a:picLocks noChangeAspect="1"/>
          </p:cNvPicPr>
          <p:nvPr/>
        </p:nvPicPr>
        <p:blipFill>
          <a:blip r:embed="rId2"/>
          <a:stretch>
            <a:fillRect/>
          </a:stretch>
        </p:blipFill>
        <p:spPr>
          <a:xfrm>
            <a:off x="2133256" y="609355"/>
            <a:ext cx="7925487" cy="5639289"/>
          </a:xfrm>
          <a:prstGeom prst="rect">
            <a:avLst/>
          </a:prstGeom>
        </p:spPr>
      </p:pic>
    </p:spTree>
    <p:extLst>
      <p:ext uri="{BB962C8B-B14F-4D97-AF65-F5344CB8AC3E}">
        <p14:creationId xmlns:p14="http://schemas.microsoft.com/office/powerpoint/2010/main" val="265089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4F74-0C86-4B9F-A96F-68C1735F183B}"/>
              </a:ext>
            </a:extLst>
          </p:cNvPr>
          <p:cNvSpPr>
            <a:spLocks noGrp="1"/>
          </p:cNvSpPr>
          <p:nvPr>
            <p:ph type="title"/>
          </p:nvPr>
        </p:nvSpPr>
        <p:spPr/>
        <p:txBody>
          <a:bodyPr/>
          <a:lstStyle/>
          <a:p>
            <a:r>
              <a:rPr lang="en-US" dirty="0"/>
              <a:t>Major Pillars and Doctrine of Bretton Woods System</a:t>
            </a:r>
          </a:p>
        </p:txBody>
      </p:sp>
      <p:sp>
        <p:nvSpPr>
          <p:cNvPr id="3" name="Content Placeholder 2">
            <a:extLst>
              <a:ext uri="{FF2B5EF4-FFF2-40B4-BE49-F238E27FC236}">
                <a16:creationId xmlns:a16="http://schemas.microsoft.com/office/drawing/2014/main" id="{9DEBC28D-CD13-4560-9955-AA6D94535EE7}"/>
              </a:ext>
            </a:extLst>
          </p:cNvPr>
          <p:cNvSpPr>
            <a:spLocks noGrp="1"/>
          </p:cNvSpPr>
          <p:nvPr>
            <p:ph idx="1"/>
          </p:nvPr>
        </p:nvSpPr>
        <p:spPr/>
        <p:txBody>
          <a:bodyPr/>
          <a:lstStyle/>
          <a:p>
            <a:r>
              <a:rPr lang="en-US" dirty="0"/>
              <a:t>U.S. Dollar as the Dominant Vehicle Currency: Good as Gold</a:t>
            </a:r>
          </a:p>
          <a:p>
            <a:pPr marL="0" indent="0">
              <a:buNone/>
            </a:pPr>
            <a:r>
              <a:rPr lang="en-US" dirty="0"/>
              <a:t>One major lesson the victor countries after WWII from the previous war was not to punish the defeated countries into financial bankruptcy. The U.S. took the responsibility to help Europe recover (the World Bank originally was tailored more towards the recovery in Europe, and later shifted its focus to the Third World as Europe had recovered). One role as discussed in the Hegemonic Stability Theory that U.S. took was to stabilize the exchange rate by fixing dollar on gold at the formula of $35 per ounce. Other currencies were pegged with U.S. dollar. Although this was not the gold standard that the British Empire once adopted, it was said that since U.S. dollar was as good as gold, the exchange rate was fixed.</a:t>
            </a:r>
          </a:p>
          <a:p>
            <a:pPr marL="0" indent="0">
              <a:buNone/>
            </a:pPr>
            <a:r>
              <a:rPr lang="en-US" dirty="0"/>
              <a:t>The reason that U.S. had the ability to make such a pledge was that after WWII, U.S. held between 60%-70% of the world’s gold supply. Meanwhile, U.S. accounted for more than a quarter of global GDP (see next Graph).</a:t>
            </a:r>
          </a:p>
        </p:txBody>
      </p:sp>
    </p:spTree>
    <p:extLst>
      <p:ext uri="{BB962C8B-B14F-4D97-AF65-F5344CB8AC3E}">
        <p14:creationId xmlns:p14="http://schemas.microsoft.com/office/powerpoint/2010/main" val="17131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2DA15-04BC-4633-BC7D-FBBD5ABE3720}"/>
              </a:ext>
            </a:extLst>
          </p:cNvPr>
          <p:cNvPicPr>
            <a:picLocks noChangeAspect="1"/>
          </p:cNvPicPr>
          <p:nvPr/>
        </p:nvPicPr>
        <p:blipFill>
          <a:blip r:embed="rId2"/>
          <a:stretch>
            <a:fillRect/>
          </a:stretch>
        </p:blipFill>
        <p:spPr>
          <a:xfrm>
            <a:off x="943156" y="642917"/>
            <a:ext cx="8477094" cy="5378321"/>
          </a:xfrm>
          <a:prstGeom prst="rect">
            <a:avLst/>
          </a:prstGeom>
        </p:spPr>
      </p:pic>
      <p:sp>
        <p:nvSpPr>
          <p:cNvPr id="3" name="TextBox 2">
            <a:extLst>
              <a:ext uri="{FF2B5EF4-FFF2-40B4-BE49-F238E27FC236}">
                <a16:creationId xmlns:a16="http://schemas.microsoft.com/office/drawing/2014/main" id="{6864E996-D058-47A8-8784-80CAC9453D37}"/>
              </a:ext>
            </a:extLst>
          </p:cNvPr>
          <p:cNvSpPr txBox="1"/>
          <p:nvPr/>
        </p:nvSpPr>
        <p:spPr>
          <a:xfrm>
            <a:off x="9489057" y="1420483"/>
            <a:ext cx="2116347" cy="2031325"/>
          </a:xfrm>
          <a:prstGeom prst="rect">
            <a:avLst/>
          </a:prstGeom>
          <a:noFill/>
        </p:spPr>
        <p:txBody>
          <a:bodyPr wrap="square" rtlCol="0">
            <a:spAutoFit/>
          </a:bodyPr>
          <a:lstStyle/>
          <a:p>
            <a:r>
              <a:rPr lang="en-US" dirty="0"/>
              <a:t>Source: https://infogram.com/share-of-world-gdp-throughout-history-1gjk92e6yjwqm16</a:t>
            </a:r>
          </a:p>
        </p:txBody>
      </p:sp>
    </p:spTree>
    <p:extLst>
      <p:ext uri="{BB962C8B-B14F-4D97-AF65-F5344CB8AC3E}">
        <p14:creationId xmlns:p14="http://schemas.microsoft.com/office/powerpoint/2010/main" val="132234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C68F8-F75B-4D79-88C1-8F94ACE5F30B}"/>
              </a:ext>
            </a:extLst>
          </p:cNvPr>
          <p:cNvSpPr>
            <a:spLocks noGrp="1"/>
          </p:cNvSpPr>
          <p:nvPr>
            <p:ph type="title"/>
          </p:nvPr>
        </p:nvSpPr>
        <p:spPr/>
        <p:txBody>
          <a:bodyPr/>
          <a:lstStyle/>
          <a:p>
            <a:r>
              <a:rPr lang="en-US" dirty="0">
                <a:solidFill>
                  <a:srgbClr val="514843"/>
                </a:solidFill>
              </a:rPr>
              <a:t>Doctrine of Bretton Woods System--</a:t>
            </a:r>
            <a:r>
              <a:rPr lang="en-US" sz="2400" dirty="0">
                <a:solidFill>
                  <a:srgbClr val="514843"/>
                </a:solidFill>
              </a:rPr>
              <a:t>continued</a:t>
            </a:r>
            <a:endParaRPr lang="en-US" sz="2400" dirty="0"/>
          </a:p>
        </p:txBody>
      </p:sp>
      <p:sp>
        <p:nvSpPr>
          <p:cNvPr id="3" name="Content Placeholder 2">
            <a:extLst>
              <a:ext uri="{FF2B5EF4-FFF2-40B4-BE49-F238E27FC236}">
                <a16:creationId xmlns:a16="http://schemas.microsoft.com/office/drawing/2014/main" id="{3DD53C1D-4C5D-4E89-8BC6-967A4942F283}"/>
              </a:ext>
            </a:extLst>
          </p:cNvPr>
          <p:cNvSpPr>
            <a:spLocks noGrp="1"/>
          </p:cNvSpPr>
          <p:nvPr>
            <p:ph idx="1"/>
          </p:nvPr>
        </p:nvSpPr>
        <p:spPr/>
        <p:txBody>
          <a:bodyPr>
            <a:normAutofit fontScale="92500" lnSpcReduction="10000"/>
          </a:bodyPr>
          <a:lstStyle/>
          <a:p>
            <a:pPr lvl="0"/>
            <a:r>
              <a:rPr lang="en-US" dirty="0">
                <a:solidFill>
                  <a:srgbClr val="514843"/>
                </a:solidFill>
              </a:rPr>
              <a:t>A Great Compromise: Global Keynesianism— “Embedded Liberalism”</a:t>
            </a:r>
          </a:p>
          <a:p>
            <a:pPr marL="0" lvl="0" indent="0">
              <a:buNone/>
            </a:pPr>
            <a:r>
              <a:rPr lang="en-US" dirty="0">
                <a:solidFill>
                  <a:srgbClr val="514843"/>
                </a:solidFill>
              </a:rPr>
              <a:t>U.S. offered the exchange rate stability and respected its allied countries to pursue economic autonomy at home, especially the creation of welfare states in Western Europe. In other words, U.S. promoted trade liberalization worldwide (at least among its allies against the Soviet Bloc during the Cold War), at the same time, gave room to welfare state at home. The global liberalism was therefore believed embedded in the home front doctrine of Keynesianism. Embedded Liberalism: From Laissez Faire to Government Intervention, had Economic, Political and Strategic Purposes: Truman Doctrine, Containment Policy against the Soviet-led communist bloc.</a:t>
            </a:r>
          </a:p>
          <a:p>
            <a:pPr lvl="0"/>
            <a:r>
              <a:rPr lang="en-US" dirty="0">
                <a:solidFill>
                  <a:srgbClr val="514843"/>
                </a:solidFill>
              </a:rPr>
              <a:t>The Marshall Plan and the Asian Marshall Plan</a:t>
            </a:r>
          </a:p>
          <a:p>
            <a:pPr marL="0" indent="0">
              <a:buNone/>
            </a:pPr>
            <a:r>
              <a:rPr lang="en-US" dirty="0"/>
              <a:t>To help Europe recover from war ruins, U.S. enacted the Marshal Plan (the brainchild of U.S. Secretary of State George C. Marshall) in 1948 and provided more than $15 billion (equivalent to 128 billion in 2020) to finance rebuilding efforts on the continent.</a:t>
            </a:r>
          </a:p>
          <a:p>
            <a:pPr marL="0" indent="0">
              <a:buNone/>
            </a:pPr>
            <a:r>
              <a:rPr lang="en-US" dirty="0"/>
              <a:t>Till the end of 1953, the US provided grants and credits amounting to $5.9 billion to Asian countries, sometimes it is called the Marshall Plan in Asia.</a:t>
            </a:r>
          </a:p>
        </p:txBody>
      </p:sp>
    </p:spTree>
    <p:extLst>
      <p:ext uri="{BB962C8B-B14F-4D97-AF65-F5344CB8AC3E}">
        <p14:creationId xmlns:p14="http://schemas.microsoft.com/office/powerpoint/2010/main" val="95964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A632D2-445B-4369-9AD8-6CC47ADBBC75}"/>
              </a:ext>
            </a:extLst>
          </p:cNvPr>
          <p:cNvSpPr txBox="1"/>
          <p:nvPr/>
        </p:nvSpPr>
        <p:spPr>
          <a:xfrm>
            <a:off x="1109932" y="1052423"/>
            <a:ext cx="10340196" cy="4524315"/>
          </a:xfrm>
          <a:prstGeom prst="rect">
            <a:avLst/>
          </a:prstGeom>
          <a:noFill/>
        </p:spPr>
        <p:txBody>
          <a:bodyPr wrap="square" rtlCol="0">
            <a:spAutoFit/>
          </a:bodyPr>
          <a:lstStyle/>
          <a:p>
            <a:r>
              <a:rPr lang="en-US" dirty="0"/>
              <a:t>One major contribution from the IMF to the post-WWII economy is the stabilization of foreign exchange rate. The fixed exchange rate, plus the autonomy in economic decision-making and the control of capital created a stable environment for the war-devastated countries in Europe and Asia to recover and develop. Both West Germany and Japan experienced economic miracles: the Rhine Miracle and the Tokyo Miracle respective in 1950s and 1960s. </a:t>
            </a:r>
          </a:p>
          <a:p>
            <a:endParaRPr lang="en-US" dirty="0"/>
          </a:p>
          <a:p>
            <a:r>
              <a:rPr lang="en-US" dirty="0"/>
              <a:t>Major financial crisis was also absent during this period of time.</a:t>
            </a:r>
          </a:p>
          <a:p>
            <a:endParaRPr lang="en-US" dirty="0"/>
          </a:p>
          <a:p>
            <a:r>
              <a:rPr lang="en-US" dirty="0"/>
              <a:t>However, since the 1960s, as West Germany and Japan started to challenge American hegemony in global economy, as well as many economic changes happened to the U.S. in the 1960s and 1970s, the Bretton Woods system started to experience strains. Next time, we will focus on these intrinsic, internal, and external contradictions and developments, so we can understand the collapse of the Bretton Woods system.</a:t>
            </a:r>
          </a:p>
          <a:p>
            <a:endParaRPr lang="en-US" dirty="0"/>
          </a:p>
          <a:p>
            <a:r>
              <a:rPr lang="en-US" dirty="0"/>
              <a:t>As we have watched the Episode I in </a:t>
            </a:r>
            <a:r>
              <a:rPr lang="en-US" i="1" dirty="0"/>
              <a:t>The Commanding Heights </a:t>
            </a:r>
            <a:r>
              <a:rPr lang="en-US" dirty="0"/>
              <a:t>TV series, we can move on to watch the Episode III, so we will have a better background for our future discussion. </a:t>
            </a:r>
          </a:p>
        </p:txBody>
      </p:sp>
    </p:spTree>
    <p:extLst>
      <p:ext uri="{BB962C8B-B14F-4D97-AF65-F5344CB8AC3E}">
        <p14:creationId xmlns:p14="http://schemas.microsoft.com/office/powerpoint/2010/main" val="180038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Commanding Heights: The New Rules of the Game- Episode Three (Official Video)</a:t>
            </a:r>
          </a:p>
        </p:txBody>
      </p:sp>
      <p:pic>
        <p:nvPicPr>
          <p:cNvPr id="3" name="Online Media 2" title="Commanding Heights: The New Rules of the Game- Episode Three (Official Video)">
            <a:hlinkClick r:id="" action="ppaction://media"/>
            <a:extLst>
              <a:ext uri="{FF2B5EF4-FFF2-40B4-BE49-F238E27FC236}">
                <a16:creationId xmlns:a16="http://schemas.microsoft.com/office/drawing/2014/main" id="{2025B4A3-5282-4474-96BE-F6F9E6E1A273}"/>
              </a:ext>
            </a:extLst>
          </p:cNvPr>
          <p:cNvPicPr>
            <a:picLocks noRot="1" noChangeAspect="1"/>
          </p:cNvPicPr>
          <p:nvPr>
            <a:videoFile r:link="rId1"/>
          </p:nvPr>
        </p:nvPicPr>
        <p:blipFill>
          <a:blip r:embed="rId3"/>
          <a:stretch>
            <a:fillRect/>
          </a:stretch>
        </p:blipFill>
        <p:spPr>
          <a:xfrm>
            <a:off x="3048000" y="1714500"/>
            <a:ext cx="6096000" cy="3429000"/>
          </a:xfrm>
          <a:prstGeom prst="rect">
            <a:avLst/>
          </a:prstGeom>
        </p:spPr>
      </p:pic>
      <p:sp>
        <p:nvSpPr>
          <p:cNvPr id="4" name="TextBox 3">
            <a:extLst>
              <a:ext uri="{FF2B5EF4-FFF2-40B4-BE49-F238E27FC236}">
                <a16:creationId xmlns:a16="http://schemas.microsoft.com/office/drawing/2014/main" id="{42AF7303-481C-4366-A542-4B9E5D91DE4B}"/>
              </a:ext>
            </a:extLst>
          </p:cNvPr>
          <p:cNvSpPr txBox="1"/>
          <p:nvPr/>
        </p:nvSpPr>
        <p:spPr>
          <a:xfrm>
            <a:off x="1673525" y="5727940"/>
            <a:ext cx="8689675" cy="369332"/>
          </a:xfrm>
          <a:prstGeom prst="rect">
            <a:avLst/>
          </a:prstGeom>
          <a:noFill/>
        </p:spPr>
        <p:txBody>
          <a:bodyPr wrap="square" rtlCol="0">
            <a:spAutoFit/>
          </a:bodyPr>
          <a:lstStyle/>
          <a:p>
            <a:r>
              <a:rPr lang="en-US" dirty="0"/>
              <a:t>I will not post ppt on Wednesday, April 16. Please watch this two hour video.</a:t>
            </a:r>
          </a:p>
        </p:txBody>
      </p:sp>
    </p:spTree>
    <p:extLst>
      <p:ext uri="{BB962C8B-B14F-4D97-AF65-F5344CB8AC3E}">
        <p14:creationId xmlns:p14="http://schemas.microsoft.com/office/powerpoint/2010/main" val="15270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94B1-1540-4097-9642-599C06930DEE}"/>
              </a:ext>
            </a:extLst>
          </p:cNvPr>
          <p:cNvSpPr>
            <a:spLocks noGrp="1"/>
          </p:cNvSpPr>
          <p:nvPr>
            <p:ph type="title"/>
          </p:nvPr>
        </p:nvSpPr>
        <p:spPr/>
        <p:txBody>
          <a:bodyPr/>
          <a:lstStyle/>
          <a:p>
            <a:r>
              <a:rPr lang="en-US" dirty="0"/>
              <a:t>Introductory Remarks</a:t>
            </a:r>
          </a:p>
        </p:txBody>
      </p:sp>
      <p:sp>
        <p:nvSpPr>
          <p:cNvPr id="3" name="Content Placeholder 2">
            <a:extLst>
              <a:ext uri="{FF2B5EF4-FFF2-40B4-BE49-F238E27FC236}">
                <a16:creationId xmlns:a16="http://schemas.microsoft.com/office/drawing/2014/main" id="{F7E0F088-E837-4219-B8A8-46DFE9CF8247}"/>
              </a:ext>
            </a:extLst>
          </p:cNvPr>
          <p:cNvSpPr>
            <a:spLocks noGrp="1"/>
          </p:cNvSpPr>
          <p:nvPr>
            <p:ph idx="1"/>
          </p:nvPr>
        </p:nvSpPr>
        <p:spPr>
          <a:xfrm>
            <a:off x="1104900" y="1339970"/>
            <a:ext cx="9982200" cy="4832230"/>
          </a:xfrm>
        </p:spPr>
        <p:txBody>
          <a:bodyPr>
            <a:normAutofit fontScale="92500" lnSpcReduction="20000"/>
          </a:bodyPr>
          <a:lstStyle/>
          <a:p>
            <a:r>
              <a:rPr lang="en-US" dirty="0"/>
              <a:t>Recall our discussion on global division of labor and the globalization of production, one key question is that regarding the mobility of factors of production, capital and labor are mobile, how can they meet on a land? Since under the increasing control over nationality/citizenship and national boarders, free emigration/immigration have become more difficult in comparison to the pre-WWI era, the free flow of capital had become a major factor to organize global production.</a:t>
            </a:r>
          </a:p>
          <a:p>
            <a:pPr lvl="0"/>
            <a:r>
              <a:rPr lang="en-US" dirty="0">
                <a:solidFill>
                  <a:srgbClr val="514843"/>
                </a:solidFill>
              </a:rPr>
              <a:t>In our discussion on trade, we have mentioned that the manipulation of exchange rate has become a measure of NTBs. Why and how?</a:t>
            </a:r>
          </a:p>
          <a:p>
            <a:r>
              <a:rPr lang="en-US" dirty="0"/>
              <a:t>In our discussion on the failure of ISI strategy, both trade deficit and budget deficit can be big issues for the developing countries. How can they trigger a balance of payment crisis in the Third World?</a:t>
            </a:r>
          </a:p>
          <a:p>
            <a:r>
              <a:rPr lang="en-US" dirty="0"/>
              <a:t>Trump’s trade war, has a big price tag. But, if we know that the total volume of world exports in 2019 is less than 19 trillion dollars (see the graph next page), in contrast, “the foreign exchange or forex market is the largest financial market in the world – larger even than the stock market, with a daily volume of $5.1 trillion.” Then we have to ask how can Trump or American economy gain if a trade war could cause bigger losses in the forex market and stock market crashes worldwide?</a:t>
            </a:r>
          </a:p>
          <a:p>
            <a:r>
              <a:rPr lang="en-US" dirty="0"/>
              <a:t>These questions lead us to the center piece of my IPE class: the international finance.</a:t>
            </a:r>
          </a:p>
        </p:txBody>
      </p:sp>
    </p:spTree>
    <p:extLst>
      <p:ext uri="{BB962C8B-B14F-4D97-AF65-F5344CB8AC3E}">
        <p14:creationId xmlns:p14="http://schemas.microsoft.com/office/powerpoint/2010/main" val="421482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1B4D-5FC9-4BB8-ADA9-81BA14DEBF1A}"/>
              </a:ext>
            </a:extLst>
          </p:cNvPr>
          <p:cNvSpPr>
            <a:spLocks noGrp="1"/>
          </p:cNvSpPr>
          <p:nvPr>
            <p:ph type="title"/>
          </p:nvPr>
        </p:nvSpPr>
        <p:spPr/>
        <p:txBody>
          <a:bodyPr/>
          <a:lstStyle/>
          <a:p>
            <a:r>
              <a:rPr lang="en-US" dirty="0"/>
              <a:t>Question to think about on the Episode 3: Commanding Heights</a:t>
            </a:r>
          </a:p>
        </p:txBody>
      </p:sp>
      <p:sp>
        <p:nvSpPr>
          <p:cNvPr id="3" name="Content Placeholder 2">
            <a:extLst>
              <a:ext uri="{FF2B5EF4-FFF2-40B4-BE49-F238E27FC236}">
                <a16:creationId xmlns:a16="http://schemas.microsoft.com/office/drawing/2014/main" id="{2234339C-1EA9-48D4-A556-DF0D459F3535}"/>
              </a:ext>
            </a:extLst>
          </p:cNvPr>
          <p:cNvSpPr>
            <a:spLocks noGrp="1"/>
          </p:cNvSpPr>
          <p:nvPr>
            <p:ph idx="1"/>
          </p:nvPr>
        </p:nvSpPr>
        <p:spPr>
          <a:xfrm>
            <a:off x="1104900" y="1282460"/>
            <a:ext cx="9982200" cy="4889740"/>
          </a:xfrm>
        </p:spPr>
        <p:txBody>
          <a:bodyPr>
            <a:normAutofit lnSpcReduction="10000"/>
          </a:bodyPr>
          <a:lstStyle/>
          <a:p>
            <a:r>
              <a:rPr lang="en-US" dirty="0"/>
              <a:t>To read the full transcript, story-line, and watch extra interviews, please go the </a:t>
            </a:r>
            <a:r>
              <a:rPr lang="en-US" dirty="0" err="1"/>
              <a:t>the</a:t>
            </a:r>
            <a:r>
              <a:rPr lang="en-US" dirty="0"/>
              <a:t> PBS website as follows:</a:t>
            </a:r>
          </a:p>
          <a:p>
            <a:r>
              <a:rPr lang="en-US" dirty="0">
                <a:hlinkClick r:id="rId2"/>
              </a:rPr>
              <a:t>http://www.pbs.org/wgbh/commandingheights/lo/index.html</a:t>
            </a:r>
            <a:r>
              <a:rPr lang="en-US" dirty="0"/>
              <a:t>.</a:t>
            </a:r>
          </a:p>
          <a:p>
            <a:r>
              <a:rPr lang="en-US" dirty="0"/>
              <a:t>One important question: How did President Bill Clinton play a big part in pushing for globalization, trade liberalization and financial liberalization? What are some major justifications that this Democrat president used for his policy? How has Bill Clinton overlapped with both Bush Senior and Junior? </a:t>
            </a:r>
          </a:p>
          <a:p>
            <a:r>
              <a:rPr lang="en-US" dirty="0"/>
              <a:t>Why did the U.S. help to bail out Mexico in the 1994 Mexican financial crisis? Why did the Asian Financial Crisis happen? Why didn’t the U.S. respond as fast as in 1994 Mexican crisis? </a:t>
            </a:r>
          </a:p>
          <a:p>
            <a:r>
              <a:rPr lang="en-US" dirty="0"/>
              <a:t>To what extent the September 11</a:t>
            </a:r>
            <a:r>
              <a:rPr lang="en-US" baseline="30000" dirty="0"/>
              <a:t>th</a:t>
            </a:r>
            <a:r>
              <a:rPr lang="en-US" dirty="0"/>
              <a:t> terrorist attacks were related to the process of globalization? </a:t>
            </a:r>
          </a:p>
          <a:p>
            <a:r>
              <a:rPr lang="en-US" dirty="0"/>
              <a:t>What made another financial crisis inevitable in 2008? Any lessons can we draw from the 1990s?</a:t>
            </a:r>
          </a:p>
        </p:txBody>
      </p:sp>
    </p:spTree>
    <p:extLst>
      <p:ext uri="{BB962C8B-B14F-4D97-AF65-F5344CB8AC3E}">
        <p14:creationId xmlns:p14="http://schemas.microsoft.com/office/powerpoint/2010/main" val="10339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4BB947-A454-4813-A124-89060F151F73}"/>
              </a:ext>
            </a:extLst>
          </p:cNvPr>
          <p:cNvSpPr txBox="1"/>
          <p:nvPr/>
        </p:nvSpPr>
        <p:spPr>
          <a:xfrm>
            <a:off x="1012166" y="1391728"/>
            <a:ext cx="9972136" cy="3139321"/>
          </a:xfrm>
          <a:prstGeom prst="rect">
            <a:avLst/>
          </a:prstGeom>
          <a:noFill/>
        </p:spPr>
        <p:txBody>
          <a:bodyPr wrap="square" rtlCol="0">
            <a:spAutoFit/>
          </a:bodyPr>
          <a:lstStyle/>
          <a:p>
            <a:r>
              <a:rPr lang="en-US" dirty="0"/>
              <a:t>For me, Niall Ferguson, a historian of finance, is one of the most brilliant and prolific scholars on the topic of international political economy. His books are accessible for smart readers without the specific training in finance. I strongly recommend his TV series, </a:t>
            </a:r>
            <a:r>
              <a:rPr lang="en-US" i="1" dirty="0"/>
              <a:t>The Ascent of Money </a:t>
            </a:r>
            <a:r>
              <a:rPr lang="en-US" dirty="0"/>
              <a:t>to you! As we are in the remote teaching/learning mode, Ferguson’s contribution to our learning is a god-send! </a:t>
            </a:r>
          </a:p>
          <a:p>
            <a:endParaRPr lang="en-US" dirty="0"/>
          </a:p>
          <a:p>
            <a:r>
              <a:rPr lang="en-US" dirty="0"/>
              <a:t>His last episode on the U.S.-China relationship, or a marriage of convenience under the name of </a:t>
            </a:r>
            <a:r>
              <a:rPr lang="en-US" dirty="0" err="1"/>
              <a:t>Chimerica</a:t>
            </a:r>
            <a:r>
              <a:rPr lang="en-US" dirty="0"/>
              <a:t>, is illuminating for our understanding the competition and tensions between the U.S. and China, two great powers vying for the leadership role in the 21</a:t>
            </a:r>
            <a:r>
              <a:rPr lang="en-US" baseline="30000" dirty="0"/>
              <a:t>st</a:t>
            </a:r>
            <a:r>
              <a:rPr lang="en-US" dirty="0"/>
              <a:t> century. Judging from the current moment, we have to say: </a:t>
            </a:r>
            <a:r>
              <a:rPr lang="en-US" dirty="0" err="1"/>
              <a:t>Chimerica</a:t>
            </a:r>
            <a:r>
              <a:rPr lang="en-US" dirty="0"/>
              <a:t> has already been dead on its way to the delivery room! RIP, </a:t>
            </a:r>
            <a:r>
              <a:rPr lang="en-US" dirty="0" err="1"/>
              <a:t>Chimerica</a:t>
            </a:r>
            <a:r>
              <a:rPr lang="en-US" dirty="0"/>
              <a:t>!</a:t>
            </a:r>
          </a:p>
        </p:txBody>
      </p:sp>
    </p:spTree>
    <p:extLst>
      <p:ext uri="{BB962C8B-B14F-4D97-AF65-F5344CB8AC3E}">
        <p14:creationId xmlns:p14="http://schemas.microsoft.com/office/powerpoint/2010/main" val="57412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922C5-67F9-480D-90AD-AB08A531EC43}"/>
              </a:ext>
            </a:extLst>
          </p:cNvPr>
          <p:cNvSpPr>
            <a:spLocks noGrp="1"/>
          </p:cNvSpPr>
          <p:nvPr>
            <p:ph type="title"/>
          </p:nvPr>
        </p:nvSpPr>
        <p:spPr/>
        <p:txBody>
          <a:bodyPr/>
          <a:lstStyle/>
          <a:p>
            <a:r>
              <a:rPr lang="en-US" dirty="0">
                <a:solidFill>
                  <a:srgbClr val="030303"/>
                </a:solidFill>
                <a:latin typeface="Roboto"/>
              </a:rPr>
              <a:t>The Ascent of Money: A Financial History of The World by Niall Ferguson </a:t>
            </a:r>
            <a:r>
              <a:rPr lang="en-US" dirty="0" err="1">
                <a:solidFill>
                  <a:srgbClr val="030303"/>
                </a:solidFill>
                <a:latin typeface="Roboto"/>
              </a:rPr>
              <a:t>Epsd</a:t>
            </a:r>
            <a:r>
              <a:rPr lang="en-US" dirty="0">
                <a:solidFill>
                  <a:srgbClr val="030303"/>
                </a:solidFill>
                <a:latin typeface="Roboto"/>
              </a:rPr>
              <a:t> 1-5 Full Documentary</a:t>
            </a:r>
            <a:endParaRPr lang="en-US" dirty="0"/>
          </a:p>
        </p:txBody>
      </p:sp>
      <p:pic>
        <p:nvPicPr>
          <p:cNvPr id="4" name="Online Media 3" title="The Ascent of Money: A Financial History of The World by Niall Ferguson Epsd  1 5 Full Documentary">
            <a:hlinkClick r:id="" action="ppaction://media"/>
            <a:extLst>
              <a:ext uri="{FF2B5EF4-FFF2-40B4-BE49-F238E27FC236}">
                <a16:creationId xmlns:a16="http://schemas.microsoft.com/office/drawing/2014/main" id="{982AAAC2-386D-4966-9C6E-A2EF2FA722EE}"/>
              </a:ext>
            </a:extLst>
          </p:cNvPr>
          <p:cNvPicPr>
            <a:picLocks noGrp="1" noRot="1" noChangeAspect="1"/>
          </p:cNvPicPr>
          <p:nvPr>
            <p:ph idx="1"/>
            <a:videoFile r:link="rId1"/>
          </p:nvPr>
        </p:nvPicPr>
        <p:blipFill>
          <a:blip r:embed="rId3"/>
          <a:stretch>
            <a:fillRect/>
          </a:stretch>
        </p:blipFill>
        <p:spPr>
          <a:xfrm>
            <a:off x="2032000" y="1600200"/>
            <a:ext cx="8128000" cy="4572000"/>
          </a:xfrm>
          <a:prstGeom prst="rect">
            <a:avLst/>
          </a:prstGeom>
        </p:spPr>
      </p:pic>
    </p:spTree>
    <p:extLst>
      <p:ext uri="{BB962C8B-B14F-4D97-AF65-F5344CB8AC3E}">
        <p14:creationId xmlns:p14="http://schemas.microsoft.com/office/powerpoint/2010/main" val="27483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7678-6E81-4E9F-B569-51E777CAA633}"/>
              </a:ext>
            </a:extLst>
          </p:cNvPr>
          <p:cNvSpPr>
            <a:spLocks noGrp="1"/>
          </p:cNvSpPr>
          <p:nvPr>
            <p:ph type="title"/>
          </p:nvPr>
        </p:nvSpPr>
        <p:spPr/>
        <p:txBody>
          <a:bodyPr/>
          <a:lstStyle/>
          <a:p>
            <a:r>
              <a:rPr lang="en-US" dirty="0">
                <a:solidFill>
                  <a:srgbClr val="030303"/>
                </a:solidFill>
                <a:latin typeface="Roboto"/>
              </a:rPr>
              <a:t>The Ascent of Money [Part 6] - </a:t>
            </a:r>
            <a:r>
              <a:rPr lang="en-US" dirty="0" err="1">
                <a:solidFill>
                  <a:srgbClr val="030303"/>
                </a:solidFill>
                <a:latin typeface="Roboto"/>
              </a:rPr>
              <a:t>Chimerica</a:t>
            </a:r>
            <a:endParaRPr lang="en-US" dirty="0"/>
          </a:p>
        </p:txBody>
      </p:sp>
      <p:pic>
        <p:nvPicPr>
          <p:cNvPr id="4" name="Online Media 3" title="The Ascent of Money [Part 6] - Chimerica">
            <a:hlinkClick r:id="" action="ppaction://media"/>
            <a:extLst>
              <a:ext uri="{FF2B5EF4-FFF2-40B4-BE49-F238E27FC236}">
                <a16:creationId xmlns:a16="http://schemas.microsoft.com/office/drawing/2014/main" id="{FDD2DD4C-0CF1-49E4-A7FF-75E58F00C041}"/>
              </a:ext>
            </a:extLst>
          </p:cNvPr>
          <p:cNvPicPr>
            <a:picLocks noGrp="1" noRot="1" noChangeAspect="1"/>
          </p:cNvPicPr>
          <p:nvPr>
            <p:ph idx="1"/>
            <a:videoFile r:link="rId1"/>
          </p:nvPr>
        </p:nvPicPr>
        <p:blipFill>
          <a:blip r:embed="rId3"/>
          <a:stretch>
            <a:fillRect/>
          </a:stretch>
        </p:blipFill>
        <p:spPr>
          <a:xfrm>
            <a:off x="2032000" y="1600200"/>
            <a:ext cx="8128000" cy="4572000"/>
          </a:xfrm>
          <a:prstGeom prst="rect">
            <a:avLst/>
          </a:prstGeom>
        </p:spPr>
      </p:pic>
    </p:spTree>
    <p:extLst>
      <p:ext uri="{BB962C8B-B14F-4D97-AF65-F5344CB8AC3E}">
        <p14:creationId xmlns:p14="http://schemas.microsoft.com/office/powerpoint/2010/main" val="22008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F2F3EE-A36E-4BC7-AADA-D24A327E27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915" y="1415786"/>
            <a:ext cx="7200566" cy="4782465"/>
          </a:xfrm>
          <a:prstGeom prst="rect">
            <a:avLst/>
          </a:prstGeom>
        </p:spPr>
      </p:pic>
      <p:sp>
        <p:nvSpPr>
          <p:cNvPr id="4" name="TextBox 3">
            <a:extLst>
              <a:ext uri="{FF2B5EF4-FFF2-40B4-BE49-F238E27FC236}">
                <a16:creationId xmlns:a16="http://schemas.microsoft.com/office/drawing/2014/main" id="{77093D4E-89F5-46E5-A8E3-6B6FC1BBD6BE}"/>
              </a:ext>
            </a:extLst>
          </p:cNvPr>
          <p:cNvSpPr txBox="1"/>
          <p:nvPr/>
        </p:nvSpPr>
        <p:spPr>
          <a:xfrm>
            <a:off x="1828800" y="659749"/>
            <a:ext cx="8373318" cy="584775"/>
          </a:xfrm>
          <a:prstGeom prst="rect">
            <a:avLst/>
          </a:prstGeom>
          <a:noFill/>
        </p:spPr>
        <p:txBody>
          <a:bodyPr wrap="none" rtlCol="0">
            <a:spAutoFit/>
          </a:bodyPr>
          <a:lstStyle/>
          <a:p>
            <a:r>
              <a:rPr lang="en-US" sz="3200">
                <a:solidFill>
                  <a:srgbClr val="514843"/>
                </a:solidFill>
                <a:latin typeface="Plantagenet Cherokee"/>
                <a:ea typeface="+mj-ea"/>
                <a:cs typeface="+mj-cs"/>
              </a:rPr>
              <a:t>Adieu, with beautiful pictures from my focus!</a:t>
            </a:r>
            <a:endParaRPr lang="en-US" dirty="0"/>
          </a:p>
        </p:txBody>
      </p:sp>
      <p:sp>
        <p:nvSpPr>
          <p:cNvPr id="5" name="TextBox 4">
            <a:extLst>
              <a:ext uri="{FF2B5EF4-FFF2-40B4-BE49-F238E27FC236}">
                <a16:creationId xmlns:a16="http://schemas.microsoft.com/office/drawing/2014/main" id="{A0F1A2F9-41F7-427E-AEDA-A6D5591E0213}"/>
              </a:ext>
            </a:extLst>
          </p:cNvPr>
          <p:cNvSpPr txBox="1"/>
          <p:nvPr/>
        </p:nvSpPr>
        <p:spPr>
          <a:xfrm>
            <a:off x="8580408" y="1415786"/>
            <a:ext cx="2185358" cy="2308324"/>
          </a:xfrm>
          <a:prstGeom prst="rect">
            <a:avLst/>
          </a:prstGeom>
          <a:noFill/>
        </p:spPr>
        <p:txBody>
          <a:bodyPr wrap="square" rtlCol="0">
            <a:spAutoFit/>
          </a:bodyPr>
          <a:lstStyle/>
          <a:p>
            <a:r>
              <a:rPr lang="en-US" dirty="0"/>
              <a:t>John Maynard Keynes lived in this townhouse in London, when he was teaching at the London School of Economics and Political Science.</a:t>
            </a:r>
          </a:p>
        </p:txBody>
      </p:sp>
    </p:spTree>
    <p:extLst>
      <p:ext uri="{BB962C8B-B14F-4D97-AF65-F5344CB8AC3E}">
        <p14:creationId xmlns:p14="http://schemas.microsoft.com/office/powerpoint/2010/main" val="174136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C9540-032F-412E-B1F5-08C165F7E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5463" y="718868"/>
            <a:ext cx="8459572" cy="5618671"/>
          </a:xfrm>
          <a:prstGeom prst="rect">
            <a:avLst/>
          </a:prstGeom>
        </p:spPr>
      </p:pic>
    </p:spTree>
    <p:extLst>
      <p:ext uri="{BB962C8B-B14F-4D97-AF65-F5344CB8AC3E}">
        <p14:creationId xmlns:p14="http://schemas.microsoft.com/office/powerpoint/2010/main" val="80166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0FE67-E968-44B8-A17F-E96BB46BA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988" y="856934"/>
            <a:ext cx="7982310" cy="5300753"/>
          </a:xfrm>
          <a:prstGeom prst="rect">
            <a:avLst/>
          </a:prstGeom>
        </p:spPr>
      </p:pic>
      <p:sp>
        <p:nvSpPr>
          <p:cNvPr id="4" name="TextBox 3">
            <a:extLst>
              <a:ext uri="{FF2B5EF4-FFF2-40B4-BE49-F238E27FC236}">
                <a16:creationId xmlns:a16="http://schemas.microsoft.com/office/drawing/2014/main" id="{E51AE4A1-D185-4DB7-9996-3A635AF83171}"/>
              </a:ext>
            </a:extLst>
          </p:cNvPr>
          <p:cNvSpPr txBox="1"/>
          <p:nvPr/>
        </p:nvSpPr>
        <p:spPr>
          <a:xfrm>
            <a:off x="9891623" y="1391728"/>
            <a:ext cx="1794294" cy="923330"/>
          </a:xfrm>
          <a:prstGeom prst="rect">
            <a:avLst/>
          </a:prstGeom>
          <a:noFill/>
        </p:spPr>
        <p:txBody>
          <a:bodyPr wrap="square" rtlCol="0">
            <a:spAutoFit/>
          </a:bodyPr>
          <a:lstStyle/>
          <a:p>
            <a:r>
              <a:rPr lang="en-US" dirty="0"/>
              <a:t>The cathedral at Canterbury, England. </a:t>
            </a:r>
          </a:p>
        </p:txBody>
      </p:sp>
    </p:spTree>
    <p:extLst>
      <p:ext uri="{BB962C8B-B14F-4D97-AF65-F5344CB8AC3E}">
        <p14:creationId xmlns:p14="http://schemas.microsoft.com/office/powerpoint/2010/main" val="118364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9892D6-A37F-46EB-A1CC-D0D8529E1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321" y="680407"/>
            <a:ext cx="8482641" cy="5633004"/>
          </a:xfrm>
          <a:prstGeom prst="rect">
            <a:avLst/>
          </a:prstGeom>
        </p:spPr>
      </p:pic>
    </p:spTree>
    <p:extLst>
      <p:ext uri="{BB962C8B-B14F-4D97-AF65-F5344CB8AC3E}">
        <p14:creationId xmlns:p14="http://schemas.microsoft.com/office/powerpoint/2010/main" val="78605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Canterbury Cathedral, England</a:t>
            </a:r>
          </a:p>
        </p:txBody>
      </p:sp>
      <p:pic>
        <p:nvPicPr>
          <p:cNvPr id="10" name="Content Placeholder 9">
            <a:extLst>
              <a:ext uri="{FF2B5EF4-FFF2-40B4-BE49-F238E27FC236}">
                <a16:creationId xmlns:a16="http://schemas.microsoft.com/office/drawing/2014/main" id="{12458721-071D-4BAA-BBD6-C9526D8917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5358" y="1391728"/>
            <a:ext cx="7821284" cy="4899804"/>
          </a:xfrm>
        </p:spPr>
      </p:pic>
    </p:spTree>
    <p:extLst>
      <p:ext uri="{BB962C8B-B14F-4D97-AF65-F5344CB8AC3E}">
        <p14:creationId xmlns:p14="http://schemas.microsoft.com/office/powerpoint/2010/main" val="319702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A0D50-FC59-43EC-BFC4-F5AFE983E905}"/>
              </a:ext>
            </a:extLst>
          </p:cNvPr>
          <p:cNvSpPr>
            <a:spLocks noGrp="1"/>
          </p:cNvSpPr>
          <p:nvPr>
            <p:ph type="title"/>
          </p:nvPr>
        </p:nvSpPr>
        <p:spPr/>
        <p:txBody>
          <a:bodyPr/>
          <a:lstStyle/>
          <a:p>
            <a:r>
              <a:rPr lang="en-US" dirty="0"/>
              <a:t>The Ascent of Money</a:t>
            </a:r>
          </a:p>
        </p:txBody>
      </p:sp>
      <p:sp>
        <p:nvSpPr>
          <p:cNvPr id="3" name="Content Placeholder 2">
            <a:extLst>
              <a:ext uri="{FF2B5EF4-FFF2-40B4-BE49-F238E27FC236}">
                <a16:creationId xmlns:a16="http://schemas.microsoft.com/office/drawing/2014/main" id="{3AEEF046-153F-4EDF-832A-74EA108BCB98}"/>
              </a:ext>
            </a:extLst>
          </p:cNvPr>
          <p:cNvSpPr>
            <a:spLocks noGrp="1"/>
          </p:cNvSpPr>
          <p:nvPr>
            <p:ph idx="1"/>
          </p:nvPr>
        </p:nvSpPr>
        <p:spPr>
          <a:xfrm>
            <a:off x="1104900" y="1357223"/>
            <a:ext cx="9982200" cy="4814977"/>
          </a:xfrm>
        </p:spPr>
        <p:txBody>
          <a:bodyPr>
            <a:normAutofit fontScale="92500" lnSpcReduction="20000"/>
          </a:bodyPr>
          <a:lstStyle/>
          <a:p>
            <a:r>
              <a:rPr lang="en-US" dirty="0"/>
              <a:t>Money: Gold, Bi-metallic (e.g., Gold-Silver) System, Paper/Fiat Money</a:t>
            </a:r>
          </a:p>
          <a:p>
            <a:pPr marL="0" indent="0">
              <a:buNone/>
            </a:pPr>
            <a:r>
              <a:rPr lang="en-US" dirty="0"/>
              <a:t>Money is a commodity widely accepted as a means for exchange. Gold was not born into the status as money (sea shell, cattle, other precious stones/metals once were used as money in different societies at different stages of history), but gold naturally is most suitable for money (It is an element, stable in the world, divisible but indestructible, easy to carry, store, and examine, etc.) </a:t>
            </a:r>
          </a:p>
          <a:p>
            <a:r>
              <a:rPr lang="en-US" dirty="0"/>
              <a:t>Money has four important functions:</a:t>
            </a:r>
          </a:p>
          <a:p>
            <a:pPr marL="457200" indent="-457200">
              <a:buFont typeface="+mj-lt"/>
              <a:buAutoNum type="arabicPeriod"/>
            </a:pPr>
            <a:r>
              <a:rPr lang="en-US" dirty="0"/>
              <a:t>A medium for exchange</a:t>
            </a:r>
          </a:p>
          <a:p>
            <a:pPr marL="457200" indent="-457200">
              <a:buFont typeface="+mj-lt"/>
              <a:buAutoNum type="arabicPeriod"/>
            </a:pPr>
            <a:r>
              <a:rPr lang="en-US" dirty="0"/>
              <a:t>A measure of value</a:t>
            </a:r>
          </a:p>
          <a:p>
            <a:pPr marL="457200" indent="-457200">
              <a:buFont typeface="+mj-lt"/>
              <a:buAutoNum type="arabicPeriod"/>
            </a:pPr>
            <a:r>
              <a:rPr lang="en-US" dirty="0"/>
              <a:t>A standard of deferred payment: credible so its value will not be less.</a:t>
            </a:r>
          </a:p>
          <a:p>
            <a:pPr marL="457200" indent="-457200">
              <a:buFont typeface="+mj-lt"/>
              <a:buAutoNum type="arabicPeriod"/>
            </a:pPr>
            <a:r>
              <a:rPr lang="en-US" dirty="0"/>
              <a:t>A store of value.</a:t>
            </a:r>
          </a:p>
          <a:p>
            <a:r>
              <a:rPr lang="en-US" dirty="0"/>
              <a:t>As economy expanded, gold became short of supply; silver, copper and other metals were introduced into circulation. Eventually paper money was born (first in China during Song Dynasty). The fiat money is often supplied by the government or public authority that make people have faith in them as a legal tender in exchange.</a:t>
            </a:r>
          </a:p>
        </p:txBody>
      </p:sp>
    </p:spTree>
    <p:extLst>
      <p:ext uri="{BB962C8B-B14F-4D97-AF65-F5344CB8AC3E}">
        <p14:creationId xmlns:p14="http://schemas.microsoft.com/office/powerpoint/2010/main" val="284300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6DB5E8-9D15-47FE-8D70-62495E7C18FC}"/>
              </a:ext>
            </a:extLst>
          </p:cNvPr>
          <p:cNvPicPr>
            <a:picLocks noChangeAspect="1"/>
          </p:cNvPicPr>
          <p:nvPr/>
        </p:nvPicPr>
        <p:blipFill>
          <a:blip r:embed="rId2"/>
          <a:stretch>
            <a:fillRect/>
          </a:stretch>
        </p:blipFill>
        <p:spPr>
          <a:xfrm>
            <a:off x="1662262" y="494564"/>
            <a:ext cx="9189768" cy="5089601"/>
          </a:xfrm>
          <a:prstGeom prst="rect">
            <a:avLst/>
          </a:prstGeom>
        </p:spPr>
      </p:pic>
      <p:sp>
        <p:nvSpPr>
          <p:cNvPr id="3" name="TextBox 2">
            <a:extLst>
              <a:ext uri="{FF2B5EF4-FFF2-40B4-BE49-F238E27FC236}">
                <a16:creationId xmlns:a16="http://schemas.microsoft.com/office/drawing/2014/main" id="{437409A3-B779-4C70-B243-9A05F9783E1D}"/>
              </a:ext>
            </a:extLst>
          </p:cNvPr>
          <p:cNvSpPr txBox="1"/>
          <p:nvPr/>
        </p:nvSpPr>
        <p:spPr>
          <a:xfrm>
            <a:off x="1144437" y="5906219"/>
            <a:ext cx="9747849" cy="646331"/>
          </a:xfrm>
          <a:prstGeom prst="rect">
            <a:avLst/>
          </a:prstGeom>
          <a:noFill/>
        </p:spPr>
        <p:txBody>
          <a:bodyPr wrap="square" rtlCol="0">
            <a:spAutoFit/>
          </a:bodyPr>
          <a:lstStyle/>
          <a:p>
            <a:r>
              <a:rPr lang="en-US" dirty="0">
                <a:hlinkClick r:id="rId3"/>
              </a:rPr>
              <a:t>https://timeseries.wto.org/</a:t>
            </a:r>
            <a:r>
              <a:rPr lang="en-US" dirty="0"/>
              <a:t>, </a:t>
            </a:r>
            <a:r>
              <a:rPr lang="en-US" dirty="0">
                <a:solidFill>
                  <a:srgbClr val="000000"/>
                </a:solidFill>
                <a:latin typeface="-apple-system"/>
              </a:rPr>
              <a:t>International trade statistics, merchandise of exports of the world, million dollars; accessed on 04/12/2020. </a:t>
            </a:r>
            <a:endParaRPr lang="en-US" dirty="0"/>
          </a:p>
        </p:txBody>
      </p:sp>
    </p:spTree>
    <p:extLst>
      <p:ext uri="{BB962C8B-B14F-4D97-AF65-F5344CB8AC3E}">
        <p14:creationId xmlns:p14="http://schemas.microsoft.com/office/powerpoint/2010/main" val="36373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4BCC-70F9-4D93-9F02-8E7FB6151D20}"/>
              </a:ext>
            </a:extLst>
          </p:cNvPr>
          <p:cNvSpPr>
            <a:spLocks noGrp="1"/>
          </p:cNvSpPr>
          <p:nvPr>
            <p:ph type="title"/>
          </p:nvPr>
        </p:nvSpPr>
        <p:spPr/>
        <p:txBody>
          <a:bodyPr/>
          <a:lstStyle/>
          <a:p>
            <a:r>
              <a:rPr lang="en-US" dirty="0"/>
              <a:t>The Ascent of Money--</a:t>
            </a:r>
            <a:r>
              <a:rPr lang="en-US" sz="2000" dirty="0"/>
              <a:t>continued</a:t>
            </a:r>
          </a:p>
        </p:txBody>
      </p:sp>
      <p:sp>
        <p:nvSpPr>
          <p:cNvPr id="3" name="Content Placeholder 2">
            <a:extLst>
              <a:ext uri="{FF2B5EF4-FFF2-40B4-BE49-F238E27FC236}">
                <a16:creationId xmlns:a16="http://schemas.microsoft.com/office/drawing/2014/main" id="{B3FC0122-A9A0-431E-AF94-F3CB940C2BAC}"/>
              </a:ext>
            </a:extLst>
          </p:cNvPr>
          <p:cNvSpPr>
            <a:spLocks noGrp="1"/>
          </p:cNvSpPr>
          <p:nvPr>
            <p:ph idx="1"/>
          </p:nvPr>
        </p:nvSpPr>
        <p:spPr>
          <a:xfrm>
            <a:off x="1104900" y="1305464"/>
            <a:ext cx="9982200" cy="4866736"/>
          </a:xfrm>
        </p:spPr>
        <p:txBody>
          <a:bodyPr/>
          <a:lstStyle/>
          <a:p>
            <a:r>
              <a:rPr lang="en-US" dirty="0"/>
              <a:t>Seigniorage: Government can charge a fee or extract wealth from producing coins or printing paper money at the government mint. This can be an “exorbitant privilege” for the government to take wealth from the society without taxation.  </a:t>
            </a:r>
          </a:p>
          <a:p>
            <a:r>
              <a:rPr lang="en-US" dirty="0"/>
              <a:t>Foreign Exchange: In international market, since different countries have issued their own money, so the money of foreign countries is needed. Different monies are bought and sold at the foreign exchange market or through money exchanger. </a:t>
            </a:r>
          </a:p>
          <a:p>
            <a:r>
              <a:rPr lang="en-US" dirty="0"/>
              <a:t>Stock Market, Debt, Bonds, Credit: All were created to assist the function of a market economy. </a:t>
            </a:r>
          </a:p>
          <a:p>
            <a:r>
              <a:rPr lang="en-US" dirty="0"/>
              <a:t>Niall Ferguson’s Square of Power: Modern Powers need the following four agencies to manage money.</a:t>
            </a:r>
          </a:p>
          <a:p>
            <a:endParaRPr lang="en-US" dirty="0"/>
          </a:p>
        </p:txBody>
      </p:sp>
      <p:pic>
        <p:nvPicPr>
          <p:cNvPr id="6" name="Picture 5">
            <a:extLst>
              <a:ext uri="{FF2B5EF4-FFF2-40B4-BE49-F238E27FC236}">
                <a16:creationId xmlns:a16="http://schemas.microsoft.com/office/drawing/2014/main" id="{BFD08CE4-3134-4274-9AB2-7D5A1A4F64C4}"/>
              </a:ext>
            </a:extLst>
          </p:cNvPr>
          <p:cNvPicPr>
            <a:picLocks noChangeAspect="1"/>
          </p:cNvPicPr>
          <p:nvPr/>
        </p:nvPicPr>
        <p:blipFill>
          <a:blip r:embed="rId2"/>
          <a:stretch>
            <a:fillRect/>
          </a:stretch>
        </p:blipFill>
        <p:spPr>
          <a:xfrm>
            <a:off x="3797406" y="4836256"/>
            <a:ext cx="5231575" cy="1432560"/>
          </a:xfrm>
          <a:prstGeom prst="rect">
            <a:avLst/>
          </a:prstGeom>
        </p:spPr>
      </p:pic>
    </p:spTree>
    <p:extLst>
      <p:ext uri="{BB962C8B-B14F-4D97-AF65-F5344CB8AC3E}">
        <p14:creationId xmlns:p14="http://schemas.microsoft.com/office/powerpoint/2010/main" val="145230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DC625-81C0-4A7A-8804-D76956EDCA9C}"/>
              </a:ext>
            </a:extLst>
          </p:cNvPr>
          <p:cNvSpPr>
            <a:spLocks noGrp="1"/>
          </p:cNvSpPr>
          <p:nvPr>
            <p:ph type="title"/>
          </p:nvPr>
        </p:nvSpPr>
        <p:spPr/>
        <p:txBody>
          <a:bodyPr/>
          <a:lstStyle/>
          <a:p>
            <a:r>
              <a:rPr lang="en-US" dirty="0"/>
              <a:t>Balance of Payments </a:t>
            </a:r>
          </a:p>
        </p:txBody>
      </p:sp>
      <p:sp>
        <p:nvSpPr>
          <p:cNvPr id="3" name="Content Placeholder 2">
            <a:extLst>
              <a:ext uri="{FF2B5EF4-FFF2-40B4-BE49-F238E27FC236}">
                <a16:creationId xmlns:a16="http://schemas.microsoft.com/office/drawing/2014/main" id="{C1C66D89-A0B3-4701-80D4-9FABE6EBBD1B}"/>
              </a:ext>
            </a:extLst>
          </p:cNvPr>
          <p:cNvSpPr>
            <a:spLocks noGrp="1"/>
          </p:cNvSpPr>
          <p:nvPr>
            <p:ph idx="1"/>
          </p:nvPr>
        </p:nvSpPr>
        <p:spPr>
          <a:xfrm>
            <a:off x="1104900" y="1311215"/>
            <a:ext cx="9982200" cy="4860985"/>
          </a:xfrm>
        </p:spPr>
        <p:txBody>
          <a:bodyPr/>
          <a:lstStyle/>
          <a:p>
            <a:r>
              <a:rPr lang="en-US" dirty="0"/>
              <a:t>BOPs is part of national accounts reflecting the payments (- minus in the table as debit) by residents in this country and their receipts (+ plus as credit) from foreigners in international transaction. </a:t>
            </a:r>
          </a:p>
          <a:p>
            <a:r>
              <a:rPr lang="en-US" dirty="0"/>
              <a:t>The BOPs include both the current account and capital account. But often people focus on the current account.</a:t>
            </a:r>
          </a:p>
          <a:p>
            <a:r>
              <a:rPr lang="en-US" dirty="0"/>
              <a:t>Current Accounts: Part of it includes Goods and Services due to international trade</a:t>
            </a:r>
          </a:p>
          <a:p>
            <a:r>
              <a:rPr lang="en-US" dirty="0"/>
              <a:t>Capital and Financial Account: shows the lending and borrowing of money (capital) between the country and the world.</a:t>
            </a:r>
          </a:p>
          <a:p>
            <a:r>
              <a:rPr lang="en-US" dirty="0"/>
              <a:t>Money Inflow and Money Outflow</a:t>
            </a:r>
          </a:p>
          <a:p>
            <a:r>
              <a:rPr lang="en-US" dirty="0"/>
              <a:t>Equilibrium, Deficit and Surplus</a:t>
            </a:r>
          </a:p>
          <a:p>
            <a:r>
              <a:rPr lang="en-US" dirty="0"/>
              <a:t>Balance of Payment, Imbalance of Payment, and Payment Adjustment</a:t>
            </a:r>
          </a:p>
        </p:txBody>
      </p:sp>
    </p:spTree>
    <p:extLst>
      <p:ext uri="{BB962C8B-B14F-4D97-AF65-F5344CB8AC3E}">
        <p14:creationId xmlns:p14="http://schemas.microsoft.com/office/powerpoint/2010/main" val="90075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F464E7-1728-4137-AD21-BC9BD49D32C1}"/>
              </a:ext>
            </a:extLst>
          </p:cNvPr>
          <p:cNvPicPr>
            <a:picLocks noChangeAspect="1"/>
          </p:cNvPicPr>
          <p:nvPr/>
        </p:nvPicPr>
        <p:blipFill>
          <a:blip r:embed="rId2"/>
          <a:stretch>
            <a:fillRect/>
          </a:stretch>
        </p:blipFill>
        <p:spPr>
          <a:xfrm>
            <a:off x="1208692" y="331410"/>
            <a:ext cx="5795957" cy="6195180"/>
          </a:xfrm>
          <a:prstGeom prst="rect">
            <a:avLst/>
          </a:prstGeom>
        </p:spPr>
      </p:pic>
      <p:sp>
        <p:nvSpPr>
          <p:cNvPr id="3" name="TextBox 2">
            <a:extLst>
              <a:ext uri="{FF2B5EF4-FFF2-40B4-BE49-F238E27FC236}">
                <a16:creationId xmlns:a16="http://schemas.microsoft.com/office/drawing/2014/main" id="{7F186856-472F-4353-9AB0-2F8C2958C3CD}"/>
              </a:ext>
            </a:extLst>
          </p:cNvPr>
          <p:cNvSpPr txBox="1"/>
          <p:nvPr/>
        </p:nvSpPr>
        <p:spPr>
          <a:xfrm>
            <a:off x="7545238" y="960408"/>
            <a:ext cx="4272951" cy="5355312"/>
          </a:xfrm>
          <a:prstGeom prst="rect">
            <a:avLst/>
          </a:prstGeom>
          <a:noFill/>
        </p:spPr>
        <p:txBody>
          <a:bodyPr wrap="square" rtlCol="0">
            <a:spAutoFit/>
          </a:bodyPr>
          <a:lstStyle/>
          <a:p>
            <a:r>
              <a:rPr lang="en-US" dirty="0"/>
              <a:t>By using the Table of U.S. BOPs (2007) from our textbook, the balance of payments always balance itself. Under the Current Account we can see a huge deficit (negative number, -733.056 Millions), which can mean that Americans spent too much to import, or the U.S. government sent out money as military payments. Under the Capital Account, it becomes inevitable that Americans had to borrow in order to balance the payments. Foreign money can flow into U.S. as FDI, purchases of government bonds, etc. Now you can understand why Americans have consumed a huge amount of goods made in China and also have borrowed a huge amount of debts from China.</a:t>
            </a:r>
          </a:p>
        </p:txBody>
      </p:sp>
    </p:spTree>
    <p:extLst>
      <p:ext uri="{BB962C8B-B14F-4D97-AF65-F5344CB8AC3E}">
        <p14:creationId xmlns:p14="http://schemas.microsoft.com/office/powerpoint/2010/main" val="56632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Balance of Payment</a:t>
            </a:r>
          </a:p>
        </p:txBody>
      </p:sp>
      <p:sp>
        <p:nvSpPr>
          <p:cNvPr id="14" name="Content Placeholder 13"/>
          <p:cNvSpPr>
            <a:spLocks noGrp="1"/>
          </p:cNvSpPr>
          <p:nvPr>
            <p:ph idx="1"/>
          </p:nvPr>
        </p:nvSpPr>
        <p:spPr/>
        <p:txBody>
          <a:bodyPr/>
          <a:lstStyle/>
          <a:p>
            <a:pPr marL="0" indent="0">
              <a:buNone/>
            </a:pPr>
            <a:endParaRPr lang="en-US" dirty="0"/>
          </a:p>
        </p:txBody>
      </p:sp>
      <p:pic>
        <p:nvPicPr>
          <p:cNvPr id="2" name="Picture 1">
            <a:extLst>
              <a:ext uri="{FF2B5EF4-FFF2-40B4-BE49-F238E27FC236}">
                <a16:creationId xmlns:a16="http://schemas.microsoft.com/office/drawing/2014/main" id="{29990F27-CC7C-4AC4-A107-5EBDC3769061}"/>
              </a:ext>
            </a:extLst>
          </p:cNvPr>
          <p:cNvPicPr>
            <a:picLocks noChangeAspect="1"/>
          </p:cNvPicPr>
          <p:nvPr/>
        </p:nvPicPr>
        <p:blipFill>
          <a:blip r:embed="rId2"/>
          <a:stretch>
            <a:fillRect/>
          </a:stretch>
        </p:blipFill>
        <p:spPr>
          <a:xfrm>
            <a:off x="2151262" y="1487858"/>
            <a:ext cx="7797460" cy="4572396"/>
          </a:xfrm>
          <a:prstGeom prst="rect">
            <a:avLst/>
          </a:prstGeom>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C811C0-7264-416F-9FBB-0CA970DD08AC}"/>
              </a:ext>
            </a:extLst>
          </p:cNvPr>
          <p:cNvSpPr txBox="1"/>
          <p:nvPr/>
        </p:nvSpPr>
        <p:spPr>
          <a:xfrm>
            <a:off x="1164566" y="1138686"/>
            <a:ext cx="9862868" cy="5355312"/>
          </a:xfrm>
          <a:prstGeom prst="rect">
            <a:avLst/>
          </a:prstGeom>
          <a:noFill/>
        </p:spPr>
        <p:txBody>
          <a:bodyPr wrap="square" rtlCol="0">
            <a:spAutoFit/>
          </a:bodyPr>
          <a:lstStyle/>
          <a:p>
            <a:r>
              <a:rPr lang="en-US" dirty="0"/>
              <a:t>From U.S. example, you can see a chronic deficit in the Current Account since the 1970s, the U.S. has also borrowed money from the world. Since the U.S. dollar has been the dominant currency of the world and the federal government has maintained a good standing in credit, so foreign countries have been willing to lend money to U.S., either to purchase U.S. bonds, or to keep U.S. dollar as foreign currency reserve.</a:t>
            </a:r>
          </a:p>
          <a:p>
            <a:endParaRPr lang="en-US" dirty="0"/>
          </a:p>
          <a:p>
            <a:r>
              <a:rPr lang="en-US" dirty="0"/>
              <a:t>However, for all other less privileged countries, especially poor developing countries, they are forced to keep their exports to earn foreign currency in order to pay for their imports. These countries often face balance of payments crisis. </a:t>
            </a:r>
          </a:p>
          <a:p>
            <a:endParaRPr lang="en-US" dirty="0"/>
          </a:p>
          <a:p>
            <a:r>
              <a:rPr lang="en-US" dirty="0"/>
              <a:t>As we have discussed before, many Third World countries had to keep expanding their exports, and create Export Processing Zones to attract FDI. The World Bank had done some help by offering low-interest loans to the Third World. Once some Third World countries are in a balance of payments crisis, the IMF often steps in to bail out the suffering country by lending out foreign currency.</a:t>
            </a:r>
          </a:p>
          <a:p>
            <a:endParaRPr lang="en-US" dirty="0"/>
          </a:p>
          <a:p>
            <a:r>
              <a:rPr lang="en-US" dirty="0"/>
              <a:t>The major function of the World Bank is to offer capital to developing countries in their modernization process. The IMF was designed to stabilize the foreign exchange rate in the global economy.</a:t>
            </a:r>
          </a:p>
        </p:txBody>
      </p:sp>
    </p:spTree>
    <p:extLst>
      <p:ext uri="{BB962C8B-B14F-4D97-AF65-F5344CB8AC3E}">
        <p14:creationId xmlns:p14="http://schemas.microsoft.com/office/powerpoint/2010/main" val="291736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CDDBB83-77C1-4099-A0AA-289882E745E2}">
  <ds:schemaRefs>
    <ds:schemaRef ds:uri="http://purl.org/dc/elements/1.1/"/>
    <ds:schemaRef ds:uri="http://schemas.openxmlformats.org/package/2006/metadata/core-properties"/>
    <ds:schemaRef ds:uri="http://schemas.microsoft.com/office/infopath/2007/PartnerControls"/>
    <ds:schemaRef ds:uri="http://purl.org/dc/dcmitype/"/>
    <ds:schemaRef ds:uri="http://schemas.microsoft.com/office/2006/documentManagement/types"/>
    <ds:schemaRef ds:uri="http://purl.org/dc/terms/"/>
    <ds:schemaRef ds:uri="4873beb7-5857-4685-be1f-d57550cc96cc"/>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693</TotalTime>
  <Words>2479</Words>
  <Application>Microsoft Office PowerPoint</Application>
  <PresentationFormat>Widescreen</PresentationFormat>
  <Paragraphs>91</Paragraphs>
  <Slides>28</Slides>
  <Notes>1</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-apple-system</vt:lpstr>
      <vt:lpstr>Roboto</vt:lpstr>
      <vt:lpstr>Arial</vt:lpstr>
      <vt:lpstr>Euphemia</vt:lpstr>
      <vt:lpstr>Plantagenet Cherokee</vt:lpstr>
      <vt:lpstr>Wingdings</vt:lpstr>
      <vt:lpstr>Academic Literature 16x9</vt:lpstr>
      <vt:lpstr>International Finance: Basic Principles and  Key Institutions </vt:lpstr>
      <vt:lpstr>Introductory Remarks</vt:lpstr>
      <vt:lpstr>The Ascent of Money</vt:lpstr>
      <vt:lpstr>PowerPoint Presentation</vt:lpstr>
      <vt:lpstr>The Ascent of Money--continued</vt:lpstr>
      <vt:lpstr>Balance of Payments </vt:lpstr>
      <vt:lpstr>PowerPoint Presentation</vt:lpstr>
      <vt:lpstr>Balance of Payment</vt:lpstr>
      <vt:lpstr>PowerPoint Presentation</vt:lpstr>
      <vt:lpstr>Bretton Woods System (1944)</vt:lpstr>
      <vt:lpstr>Bretton Woods System (1944)--continued</vt:lpstr>
      <vt:lpstr>PowerPoint Presentation</vt:lpstr>
      <vt:lpstr>PowerPoint Presentation</vt:lpstr>
      <vt:lpstr>PowerPoint Presentation</vt:lpstr>
      <vt:lpstr>Major Pillars and Doctrine of Bretton Woods System</vt:lpstr>
      <vt:lpstr>PowerPoint Presentation</vt:lpstr>
      <vt:lpstr>Doctrine of Bretton Woods System--continued</vt:lpstr>
      <vt:lpstr>PowerPoint Presentation</vt:lpstr>
      <vt:lpstr>Commanding Heights: The New Rules of the Game- Episode Three (Official Video)</vt:lpstr>
      <vt:lpstr>Question to think about on the Episode 3: Commanding Heights</vt:lpstr>
      <vt:lpstr>PowerPoint Presentation</vt:lpstr>
      <vt:lpstr>The Ascent of Money: A Financial History of The World by Niall Ferguson Epsd 1-5 Full Documentary</vt:lpstr>
      <vt:lpstr>The Ascent of Money [Part 6] - Chimerica</vt:lpstr>
      <vt:lpstr>PowerPoint Presentation</vt:lpstr>
      <vt:lpstr>PowerPoint Presentation</vt:lpstr>
      <vt:lpstr>PowerPoint Presentation</vt:lpstr>
      <vt:lpstr>PowerPoint Presentation</vt:lpstr>
      <vt:lpstr>Canterbury Cathedral, England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Finance: Basic Principles and Key International Financial Institutions </dc:title>
  <dc:creator>Ming Xia</dc:creator>
  <cp:lastModifiedBy>Ming Xia</cp:lastModifiedBy>
  <cp:revision>45</cp:revision>
  <dcterms:created xsi:type="dcterms:W3CDTF">2020-03-23T02:13:39Z</dcterms:created>
  <dcterms:modified xsi:type="dcterms:W3CDTF">2020-04-13T20:52:36Z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