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256" r:id="rId5"/>
    <p:sldId id="257" r:id="rId6"/>
    <p:sldId id="258" r:id="rId7"/>
    <p:sldId id="269" r:id="rId8"/>
    <p:sldId id="270" r:id="rId9"/>
    <p:sldId id="271" r:id="rId10"/>
    <p:sldId id="272" r:id="rId11"/>
    <p:sldId id="273" r:id="rId12"/>
    <p:sldId id="275" r:id="rId13"/>
    <p:sldId id="274" r:id="rId14"/>
    <p:sldId id="276" r:id="rId15"/>
    <p:sldId id="277" r:id="rId16"/>
    <p:sldId id="278" r:id="rId17"/>
    <p:sldId id="279" r:id="rId18"/>
    <p:sldId id="280" r:id="rId19"/>
    <p:sldId id="281" r:id="rId20"/>
    <p:sldId id="259" r:id="rId21"/>
    <p:sldId id="263" r:id="rId22"/>
    <p:sldId id="262" r:id="rId23"/>
    <p:sldId id="284" r:id="rId24"/>
    <p:sldId id="282" r:id="rId25"/>
    <p:sldId id="264" r:id="rId26"/>
    <p:sldId id="285" r:id="rId27"/>
    <p:sldId id="286" r:id="rId28"/>
    <p:sldId id="287" r:id="rId29"/>
    <p:sldId id="288" r:id="rId30"/>
    <p:sldId id="292" r:id="rId31"/>
    <p:sldId id="289" r:id="rId32"/>
    <p:sldId id="290"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65" d="100"/>
          <a:sy n="65" d="100"/>
        </p:scale>
        <p:origin x="63" y="954"/>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4/6/2020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4/6/2020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4/6/2020</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4/6/2020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4/6/2020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4/6/2020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4/6/2020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4/6/2020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4/6/2020</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bpp.org/danilo-trisi" TargetMode="External"/><Relationship Id="rId2" Type="http://schemas.openxmlformats.org/officeDocument/2006/relationships/hyperlink" Target="https://www.cbpp.org/chad-stone"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cbpp.org/jennifer-beltran" TargetMode="External"/><Relationship Id="rId4" Type="http://schemas.openxmlformats.org/officeDocument/2006/relationships/hyperlink" Target="https://www.cbpp.org/arloc-sherman"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www.investopedia.com/terms/e/engels-law.asp"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hdr.undp.org/en/content/table-6-multidimensional-poverty-index-developing-countries" TargetMode="External"/><Relationship Id="rId2" Type="http://schemas.openxmlformats.org/officeDocument/2006/relationships/hyperlink" Target="http://hdr.undp.org/e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yQirjU2wCws?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4WRVZ2E8Ayk?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DEIBZdyvggc?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04900" y="2292094"/>
            <a:ext cx="5734050" cy="2219691"/>
          </a:xfrm>
        </p:spPr>
        <p:txBody>
          <a:bodyPr anchor="ctr"/>
          <a:lstStyle/>
          <a:p>
            <a:r>
              <a:rPr lang="en-US" dirty="0"/>
              <a:t>International Trade and Development</a:t>
            </a:r>
          </a:p>
        </p:txBody>
      </p:sp>
      <p:sp>
        <p:nvSpPr>
          <p:cNvPr id="7" name="Subtitle 6"/>
          <p:cNvSpPr>
            <a:spLocks noGrp="1"/>
          </p:cNvSpPr>
          <p:nvPr>
            <p:ph type="subTitle" idx="1"/>
          </p:nvPr>
        </p:nvSpPr>
        <p:spPr/>
        <p:txBody>
          <a:bodyPr/>
          <a:lstStyle/>
          <a:p>
            <a:r>
              <a:rPr lang="en-US" dirty="0"/>
              <a:t>The North-South Divide</a:t>
            </a:r>
          </a:p>
        </p:txBody>
      </p:sp>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6159261" y="1259457"/>
            <a:ext cx="6032740" cy="4109602"/>
          </a:xfrm>
        </p:spPr>
      </p:pic>
      <p:sp>
        <p:nvSpPr>
          <p:cNvPr id="2" name="TextBox 1">
            <a:extLst>
              <a:ext uri="{FF2B5EF4-FFF2-40B4-BE49-F238E27FC236}">
                <a16:creationId xmlns:a16="http://schemas.microsoft.com/office/drawing/2014/main" id="{82370AB1-FDC7-4446-94FD-5869577C26B4}"/>
              </a:ext>
            </a:extLst>
          </p:cNvPr>
          <p:cNvSpPr txBox="1"/>
          <p:nvPr/>
        </p:nvSpPr>
        <p:spPr>
          <a:xfrm>
            <a:off x="6607834" y="5382197"/>
            <a:ext cx="5336875" cy="276999"/>
          </a:xfrm>
          <a:prstGeom prst="rect">
            <a:avLst/>
          </a:prstGeom>
          <a:noFill/>
        </p:spPr>
        <p:txBody>
          <a:bodyPr wrap="square" rtlCol="0">
            <a:spAutoFit/>
          </a:bodyPr>
          <a:lstStyle/>
          <a:p>
            <a:r>
              <a:rPr lang="en-US" sz="1200" dirty="0"/>
              <a:t>https://www.teoalida.com/world/india/</a:t>
            </a:r>
          </a:p>
        </p:txBody>
      </p:sp>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D03F-60FF-4E11-AFA6-26C7509D7DE6}"/>
              </a:ext>
            </a:extLst>
          </p:cNvPr>
          <p:cNvSpPr>
            <a:spLocks noGrp="1"/>
          </p:cNvSpPr>
          <p:nvPr>
            <p:ph type="title"/>
          </p:nvPr>
        </p:nvSpPr>
        <p:spPr/>
        <p:txBody>
          <a:bodyPr>
            <a:normAutofit/>
          </a:bodyPr>
          <a:lstStyle/>
          <a:p>
            <a:r>
              <a:rPr lang="en-US" sz="3600" dirty="0">
                <a:latin typeface="Arial" charset="0"/>
                <a:ea typeface="MS Gothic" charset="-128"/>
              </a:rPr>
              <a:t>The widening income gap between countries</a:t>
            </a:r>
            <a:br>
              <a:rPr lang="en-US" sz="3600" dirty="0">
                <a:latin typeface="Arial" charset="0"/>
                <a:ea typeface="MS Gothic" charset="-128"/>
              </a:rPr>
            </a:br>
            <a:endParaRPr lang="en-US" dirty="0"/>
          </a:p>
        </p:txBody>
      </p:sp>
      <p:pic>
        <p:nvPicPr>
          <p:cNvPr id="4" name="Content Placeholder 3">
            <a:extLst>
              <a:ext uri="{FF2B5EF4-FFF2-40B4-BE49-F238E27FC236}">
                <a16:creationId xmlns:a16="http://schemas.microsoft.com/office/drawing/2014/main" id="{B80F9589-F99E-485D-92D7-BDFA34850FF8}"/>
              </a:ext>
            </a:extLst>
          </p:cNvPr>
          <p:cNvPicPr>
            <a:picLocks noGrp="1" noChangeAspect="1"/>
          </p:cNvPicPr>
          <p:nvPr>
            <p:ph idx="1"/>
          </p:nvPr>
        </p:nvPicPr>
        <p:blipFill>
          <a:blip r:embed="rId2"/>
          <a:stretch>
            <a:fillRect/>
          </a:stretch>
        </p:blipFill>
        <p:spPr>
          <a:xfrm>
            <a:off x="2363637" y="1387402"/>
            <a:ext cx="4058251" cy="4824349"/>
          </a:xfrm>
          <a:prstGeom prst="rect">
            <a:avLst/>
          </a:prstGeom>
        </p:spPr>
      </p:pic>
      <p:sp>
        <p:nvSpPr>
          <p:cNvPr id="6" name="TextBox 5">
            <a:extLst>
              <a:ext uri="{FF2B5EF4-FFF2-40B4-BE49-F238E27FC236}">
                <a16:creationId xmlns:a16="http://schemas.microsoft.com/office/drawing/2014/main" id="{F2C0B79A-E755-438A-ADA6-85061B5A1E3E}"/>
              </a:ext>
            </a:extLst>
          </p:cNvPr>
          <p:cNvSpPr txBox="1"/>
          <p:nvPr/>
        </p:nvSpPr>
        <p:spPr>
          <a:xfrm>
            <a:off x="7651630" y="4494362"/>
            <a:ext cx="3243532" cy="1477328"/>
          </a:xfrm>
          <a:prstGeom prst="rect">
            <a:avLst/>
          </a:prstGeom>
          <a:noFill/>
        </p:spPr>
        <p:txBody>
          <a:bodyPr wrap="square" rtlCol="0">
            <a:spAutoFit/>
          </a:bodyPr>
          <a:lstStyle/>
          <a:p>
            <a:r>
              <a:rPr lang="en-US" i="1" dirty="0">
                <a:latin typeface="Arial" charset="0"/>
                <a:ea typeface="MS Gothic" charset="-128"/>
              </a:rPr>
              <a:t>Source</a:t>
            </a:r>
            <a:r>
              <a:rPr lang="en-US" dirty="0">
                <a:latin typeface="Arial" charset="0"/>
                <a:ea typeface="MS Gothic" charset="-128"/>
              </a:rPr>
              <a:t>: based on UNDP, </a:t>
            </a:r>
            <a:r>
              <a:rPr lang="en-US" i="1" dirty="0">
                <a:latin typeface="Arial" charset="0"/>
                <a:ea typeface="MS Gothic" charset="-128"/>
              </a:rPr>
              <a:t>Human Development Report</a:t>
            </a:r>
            <a:r>
              <a:rPr lang="en-US" dirty="0">
                <a:latin typeface="Arial" charset="0"/>
                <a:ea typeface="MS Gothic" charset="-128"/>
              </a:rPr>
              <a:t>, 1999: Figure 1.6; World Bank, 2009b: Table 1; Peter Dicken, </a:t>
            </a:r>
            <a:r>
              <a:rPr lang="en-US" i="1" dirty="0">
                <a:latin typeface="Arial" charset="0"/>
                <a:ea typeface="MS Gothic" charset="-128"/>
              </a:rPr>
              <a:t>Global Shift</a:t>
            </a:r>
            <a:r>
              <a:rPr lang="en-US" dirty="0">
                <a:latin typeface="Arial" charset="0"/>
                <a:ea typeface="MS Gothic" charset="-128"/>
              </a:rPr>
              <a:t>.</a:t>
            </a:r>
            <a:endParaRPr lang="en-US" dirty="0"/>
          </a:p>
        </p:txBody>
      </p:sp>
    </p:spTree>
    <p:extLst>
      <p:ext uri="{BB962C8B-B14F-4D97-AF65-F5344CB8AC3E}">
        <p14:creationId xmlns:p14="http://schemas.microsoft.com/office/powerpoint/2010/main" val="766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9931-471E-4D17-BD67-D448762B4FD8}"/>
              </a:ext>
            </a:extLst>
          </p:cNvPr>
          <p:cNvSpPr>
            <a:spLocks noGrp="1"/>
          </p:cNvSpPr>
          <p:nvPr>
            <p:ph type="title"/>
          </p:nvPr>
        </p:nvSpPr>
        <p:spPr/>
        <p:txBody>
          <a:bodyPr/>
          <a:lstStyle/>
          <a:p>
            <a:r>
              <a:rPr lang="en-US" sz="3600" dirty="0">
                <a:latin typeface="Arial" charset="0"/>
                <a:ea typeface="MS Gothic" charset="-128"/>
              </a:rPr>
              <a:t>Global distribution of per capita income</a:t>
            </a:r>
            <a:br>
              <a:rPr lang="en-US" sz="3600" dirty="0">
                <a:latin typeface="Arial" charset="0"/>
                <a:ea typeface="MS Gothic" charset="-128"/>
              </a:rPr>
            </a:br>
            <a:endParaRPr lang="en-US" dirty="0"/>
          </a:p>
        </p:txBody>
      </p:sp>
      <p:pic>
        <p:nvPicPr>
          <p:cNvPr id="4" name="Content Placeholder 3">
            <a:extLst>
              <a:ext uri="{FF2B5EF4-FFF2-40B4-BE49-F238E27FC236}">
                <a16:creationId xmlns:a16="http://schemas.microsoft.com/office/drawing/2014/main" id="{6E002B90-BDC5-4291-BA43-F19FC4235D6E}"/>
              </a:ext>
            </a:extLst>
          </p:cNvPr>
          <p:cNvPicPr>
            <a:picLocks noGrp="1" noChangeAspect="1"/>
          </p:cNvPicPr>
          <p:nvPr>
            <p:ph idx="1"/>
          </p:nvPr>
        </p:nvPicPr>
        <p:blipFill>
          <a:blip r:embed="rId2"/>
          <a:stretch>
            <a:fillRect/>
          </a:stretch>
        </p:blipFill>
        <p:spPr>
          <a:xfrm>
            <a:off x="943610" y="1662023"/>
            <a:ext cx="6749333" cy="4623758"/>
          </a:xfrm>
          <a:prstGeom prst="rect">
            <a:avLst/>
          </a:prstGeom>
        </p:spPr>
      </p:pic>
      <p:sp>
        <p:nvSpPr>
          <p:cNvPr id="5" name="TextBox 4">
            <a:extLst>
              <a:ext uri="{FF2B5EF4-FFF2-40B4-BE49-F238E27FC236}">
                <a16:creationId xmlns:a16="http://schemas.microsoft.com/office/drawing/2014/main" id="{9ACC3569-8FA0-400C-9258-9987A4FDAD6F}"/>
              </a:ext>
            </a:extLst>
          </p:cNvPr>
          <p:cNvSpPr txBox="1"/>
          <p:nvPr/>
        </p:nvSpPr>
        <p:spPr>
          <a:xfrm>
            <a:off x="7832785" y="4957313"/>
            <a:ext cx="2909977" cy="1200329"/>
          </a:xfrm>
          <a:prstGeom prst="rect">
            <a:avLst/>
          </a:prstGeom>
          <a:noFill/>
        </p:spPr>
        <p:txBody>
          <a:bodyPr wrap="square" rtlCol="0">
            <a:spAutoFit/>
          </a:bodyPr>
          <a:lstStyle/>
          <a:p>
            <a:r>
              <a:rPr lang="en-US" i="1" dirty="0">
                <a:latin typeface="Arial" charset="0"/>
                <a:ea typeface="MS Gothic" charset="-128"/>
              </a:rPr>
              <a:t>Source</a:t>
            </a:r>
            <a:r>
              <a:rPr lang="en-US" dirty="0">
                <a:latin typeface="Arial" charset="0"/>
                <a:ea typeface="MS Gothic" charset="-128"/>
              </a:rPr>
              <a:t>: graph compiled by Bob Sutcliffe (December 2009); Peter Dicken, </a:t>
            </a:r>
            <a:r>
              <a:rPr lang="en-US" i="1" dirty="0">
                <a:latin typeface="Arial" charset="0"/>
                <a:ea typeface="MS Gothic" charset="-128"/>
              </a:rPr>
              <a:t>Global Shift</a:t>
            </a:r>
            <a:r>
              <a:rPr lang="en-US" dirty="0">
                <a:latin typeface="Arial" charset="0"/>
                <a:ea typeface="MS Gothic" charset="-128"/>
              </a:rPr>
              <a:t>.</a:t>
            </a:r>
            <a:endParaRPr lang="en-US" dirty="0"/>
          </a:p>
        </p:txBody>
      </p:sp>
      <p:sp>
        <p:nvSpPr>
          <p:cNvPr id="6" name="TextBox 5">
            <a:extLst>
              <a:ext uri="{FF2B5EF4-FFF2-40B4-BE49-F238E27FC236}">
                <a16:creationId xmlns:a16="http://schemas.microsoft.com/office/drawing/2014/main" id="{2C64CC9B-5A8D-463F-A616-00DAE4B35B4A}"/>
              </a:ext>
            </a:extLst>
          </p:cNvPr>
          <p:cNvSpPr txBox="1"/>
          <p:nvPr/>
        </p:nvSpPr>
        <p:spPr>
          <a:xfrm>
            <a:off x="8241102" y="2317630"/>
            <a:ext cx="3266536" cy="923330"/>
          </a:xfrm>
          <a:prstGeom prst="rect">
            <a:avLst/>
          </a:prstGeom>
          <a:noFill/>
        </p:spPr>
        <p:txBody>
          <a:bodyPr wrap="square" rtlCol="0">
            <a:spAutoFit/>
          </a:bodyPr>
          <a:lstStyle/>
          <a:p>
            <a:r>
              <a:rPr lang="en-US" dirty="0"/>
              <a:t>Pay attentions to two vectors: </a:t>
            </a:r>
          </a:p>
          <a:p>
            <a:r>
              <a:rPr lang="en-US" dirty="0"/>
              <a:t>International inequality and </a:t>
            </a:r>
          </a:p>
          <a:p>
            <a:r>
              <a:rPr lang="en-US" dirty="0"/>
              <a:t>Class inequality</a:t>
            </a:r>
          </a:p>
        </p:txBody>
      </p:sp>
    </p:spTree>
    <p:extLst>
      <p:ext uri="{BB962C8B-B14F-4D97-AF65-F5344CB8AC3E}">
        <p14:creationId xmlns:p14="http://schemas.microsoft.com/office/powerpoint/2010/main" val="34202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40A3-506A-4F2B-BCB4-84739670AE8A}"/>
              </a:ext>
            </a:extLst>
          </p:cNvPr>
          <p:cNvSpPr>
            <a:spLocks noGrp="1"/>
          </p:cNvSpPr>
          <p:nvPr>
            <p:ph type="title"/>
          </p:nvPr>
        </p:nvSpPr>
        <p:spPr/>
        <p:txBody>
          <a:bodyPr>
            <a:normAutofit/>
          </a:bodyPr>
          <a:lstStyle/>
          <a:p>
            <a:r>
              <a:rPr lang="en-US" sz="3200" dirty="0">
                <a:latin typeface="Arial" charset="0"/>
                <a:ea typeface="MS Gothic" charset="-128"/>
              </a:rPr>
              <a:t>Changing geography of the world’s poorest population</a:t>
            </a:r>
            <a:endParaRPr lang="en-US" sz="3200" dirty="0"/>
          </a:p>
        </p:txBody>
      </p:sp>
      <p:pic>
        <p:nvPicPr>
          <p:cNvPr id="4" name="Content Placeholder 3">
            <a:extLst>
              <a:ext uri="{FF2B5EF4-FFF2-40B4-BE49-F238E27FC236}">
                <a16:creationId xmlns:a16="http://schemas.microsoft.com/office/drawing/2014/main" id="{7D32E7A9-E669-47B7-A448-768E8084F81C}"/>
              </a:ext>
            </a:extLst>
          </p:cNvPr>
          <p:cNvPicPr>
            <a:picLocks noGrp="1" noChangeAspect="1"/>
          </p:cNvPicPr>
          <p:nvPr>
            <p:ph idx="1"/>
          </p:nvPr>
        </p:nvPicPr>
        <p:blipFill>
          <a:blip r:embed="rId2"/>
          <a:stretch>
            <a:fillRect/>
          </a:stretch>
        </p:blipFill>
        <p:spPr>
          <a:xfrm>
            <a:off x="1354875" y="1564258"/>
            <a:ext cx="5782045" cy="4438696"/>
          </a:xfrm>
          <a:prstGeom prst="rect">
            <a:avLst/>
          </a:prstGeom>
        </p:spPr>
      </p:pic>
      <p:sp>
        <p:nvSpPr>
          <p:cNvPr id="5" name="TextBox 4">
            <a:extLst>
              <a:ext uri="{FF2B5EF4-FFF2-40B4-BE49-F238E27FC236}">
                <a16:creationId xmlns:a16="http://schemas.microsoft.com/office/drawing/2014/main" id="{849F8065-CBFA-470F-97D6-AEE4BBFFA534}"/>
              </a:ext>
            </a:extLst>
          </p:cNvPr>
          <p:cNvSpPr txBox="1"/>
          <p:nvPr/>
        </p:nvSpPr>
        <p:spPr>
          <a:xfrm>
            <a:off x="7704508" y="4893539"/>
            <a:ext cx="3402322" cy="1200329"/>
          </a:xfrm>
          <a:prstGeom prst="rect">
            <a:avLst/>
          </a:prstGeom>
          <a:noFill/>
        </p:spPr>
        <p:txBody>
          <a:bodyPr wrap="square" rtlCol="0">
            <a:spAutoFit/>
          </a:bodyPr>
          <a:lstStyle/>
          <a:p>
            <a:r>
              <a:rPr lang="en-US" i="1" dirty="0">
                <a:latin typeface="Arial" charset="0"/>
                <a:ea typeface="MS Gothic" charset="-128"/>
              </a:rPr>
              <a:t>Source</a:t>
            </a:r>
            <a:r>
              <a:rPr lang="en-US" dirty="0">
                <a:latin typeface="Arial" charset="0"/>
                <a:ea typeface="MS Gothic" charset="-128"/>
              </a:rPr>
              <a:t>: based on data in World Bank, World Development Indicators, 2013: Table 2.8; Peter Dicken, </a:t>
            </a:r>
            <a:r>
              <a:rPr lang="en-US" i="1" dirty="0">
                <a:latin typeface="Arial" charset="0"/>
                <a:ea typeface="MS Gothic" charset="-128"/>
              </a:rPr>
              <a:t>Global Shift</a:t>
            </a:r>
            <a:r>
              <a:rPr lang="en-US" dirty="0">
                <a:latin typeface="Arial" charset="0"/>
                <a:ea typeface="MS Gothic" charset="-128"/>
              </a:rPr>
              <a:t>.</a:t>
            </a:r>
            <a:endParaRPr lang="en-US" dirty="0"/>
          </a:p>
        </p:txBody>
      </p:sp>
      <p:sp>
        <p:nvSpPr>
          <p:cNvPr id="6" name="TextBox 5">
            <a:extLst>
              <a:ext uri="{FF2B5EF4-FFF2-40B4-BE49-F238E27FC236}">
                <a16:creationId xmlns:a16="http://schemas.microsoft.com/office/drawing/2014/main" id="{C516ED74-A689-46D2-BC28-45879C50608D}"/>
              </a:ext>
            </a:extLst>
          </p:cNvPr>
          <p:cNvSpPr txBox="1"/>
          <p:nvPr/>
        </p:nvSpPr>
        <p:spPr>
          <a:xfrm>
            <a:off x="7453224" y="1564258"/>
            <a:ext cx="3732362" cy="2862322"/>
          </a:xfrm>
          <a:prstGeom prst="rect">
            <a:avLst/>
          </a:prstGeom>
          <a:noFill/>
        </p:spPr>
        <p:txBody>
          <a:bodyPr wrap="square" rtlCol="0">
            <a:spAutoFit/>
          </a:bodyPr>
          <a:lstStyle/>
          <a:p>
            <a:r>
              <a:rPr lang="en-US" dirty="0"/>
              <a:t>The encouraging signs are that the overall trend worldwide is the decrease of the percentage of the poor in the general population; in East Asia and Pacific region, the achievement has been significant. As India has been doing well in economy, South Asia looks promising. But Sub-Sahara Africa needs more progress.</a:t>
            </a:r>
          </a:p>
        </p:txBody>
      </p:sp>
    </p:spTree>
    <p:extLst>
      <p:ext uri="{BB962C8B-B14F-4D97-AF65-F5344CB8AC3E}">
        <p14:creationId xmlns:p14="http://schemas.microsoft.com/office/powerpoint/2010/main" val="12848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20DB-1892-43DB-8C48-8D02F4BB2623}"/>
              </a:ext>
            </a:extLst>
          </p:cNvPr>
          <p:cNvSpPr>
            <a:spLocks noGrp="1"/>
          </p:cNvSpPr>
          <p:nvPr>
            <p:ph type="title"/>
          </p:nvPr>
        </p:nvSpPr>
        <p:spPr/>
        <p:txBody>
          <a:bodyPr>
            <a:normAutofit/>
          </a:bodyPr>
          <a:lstStyle/>
          <a:p>
            <a:r>
              <a:rPr lang="en-US" dirty="0">
                <a:latin typeface="Arial" charset="0"/>
                <a:ea typeface="MS Gothic" charset="-128"/>
              </a:rPr>
              <a:t>The top end wins: changes in the incomes of the top and bottom segments of the population </a:t>
            </a:r>
            <a:endParaRPr lang="en-US" dirty="0"/>
          </a:p>
        </p:txBody>
      </p:sp>
      <p:pic>
        <p:nvPicPr>
          <p:cNvPr id="4" name="Content Placeholder 3">
            <a:extLst>
              <a:ext uri="{FF2B5EF4-FFF2-40B4-BE49-F238E27FC236}">
                <a16:creationId xmlns:a16="http://schemas.microsoft.com/office/drawing/2014/main" id="{75DA82C0-4944-43B6-BB24-4F7C90D9FC18}"/>
              </a:ext>
            </a:extLst>
          </p:cNvPr>
          <p:cNvPicPr>
            <a:picLocks noGrp="1" noChangeAspect="1"/>
          </p:cNvPicPr>
          <p:nvPr>
            <p:ph idx="1"/>
          </p:nvPr>
        </p:nvPicPr>
        <p:blipFill>
          <a:blip r:embed="rId2"/>
          <a:stretch>
            <a:fillRect/>
          </a:stretch>
        </p:blipFill>
        <p:spPr>
          <a:xfrm>
            <a:off x="1040921" y="1562293"/>
            <a:ext cx="6866588" cy="4234658"/>
          </a:xfrm>
          <a:prstGeom prst="rect">
            <a:avLst/>
          </a:prstGeom>
        </p:spPr>
      </p:pic>
      <p:sp>
        <p:nvSpPr>
          <p:cNvPr id="5" name="TextBox 4">
            <a:extLst>
              <a:ext uri="{FF2B5EF4-FFF2-40B4-BE49-F238E27FC236}">
                <a16:creationId xmlns:a16="http://schemas.microsoft.com/office/drawing/2014/main" id="{ACEA2014-14EE-4E83-8199-79169445B681}"/>
              </a:ext>
            </a:extLst>
          </p:cNvPr>
          <p:cNvSpPr txBox="1"/>
          <p:nvPr/>
        </p:nvSpPr>
        <p:spPr>
          <a:xfrm>
            <a:off x="8591909" y="5202254"/>
            <a:ext cx="2493673" cy="1200329"/>
          </a:xfrm>
          <a:prstGeom prst="rect">
            <a:avLst/>
          </a:prstGeom>
          <a:noFill/>
        </p:spPr>
        <p:txBody>
          <a:bodyPr wrap="square" rtlCol="0">
            <a:spAutoFit/>
          </a:bodyPr>
          <a:lstStyle/>
          <a:p>
            <a:r>
              <a:rPr lang="en-US" i="1" dirty="0">
                <a:latin typeface="Arial" charset="0"/>
                <a:ea typeface="MS Gothic" charset="-128"/>
              </a:rPr>
              <a:t>Source</a:t>
            </a:r>
            <a:r>
              <a:rPr lang="en-US" dirty="0">
                <a:latin typeface="Arial" charset="0"/>
                <a:ea typeface="MS Gothic" charset="-128"/>
              </a:rPr>
              <a:t>: based on OECD, 2011: Table 1; Peter Dicken, </a:t>
            </a:r>
            <a:r>
              <a:rPr lang="en-US" i="1" dirty="0">
                <a:latin typeface="Arial" charset="0"/>
                <a:ea typeface="MS Gothic" charset="-128"/>
              </a:rPr>
              <a:t>Global Shift</a:t>
            </a:r>
            <a:r>
              <a:rPr lang="en-US" dirty="0">
                <a:latin typeface="Arial" charset="0"/>
                <a:ea typeface="MS Gothic" charset="-128"/>
              </a:rPr>
              <a:t>.</a:t>
            </a:r>
            <a:endParaRPr lang="en-US" dirty="0"/>
          </a:p>
        </p:txBody>
      </p:sp>
      <p:sp>
        <p:nvSpPr>
          <p:cNvPr id="6" name="TextBox 5">
            <a:extLst>
              <a:ext uri="{FF2B5EF4-FFF2-40B4-BE49-F238E27FC236}">
                <a16:creationId xmlns:a16="http://schemas.microsoft.com/office/drawing/2014/main" id="{5781D33F-7708-4104-8E15-14F5A1C92CEF}"/>
              </a:ext>
            </a:extLst>
          </p:cNvPr>
          <p:cNvSpPr txBox="1"/>
          <p:nvPr/>
        </p:nvSpPr>
        <p:spPr>
          <a:xfrm>
            <a:off x="8149087" y="1711874"/>
            <a:ext cx="3076755" cy="1200329"/>
          </a:xfrm>
          <a:prstGeom prst="rect">
            <a:avLst/>
          </a:prstGeom>
          <a:noFill/>
        </p:spPr>
        <p:txBody>
          <a:bodyPr wrap="square" rtlCol="0">
            <a:spAutoFit/>
          </a:bodyPr>
          <a:lstStyle/>
          <a:p>
            <a:r>
              <a:rPr lang="en-US" dirty="0"/>
              <a:t>The dominant trend among the rich countries is that the rich class gains faster that the poor class.  </a:t>
            </a:r>
          </a:p>
        </p:txBody>
      </p:sp>
    </p:spTree>
    <p:extLst>
      <p:ext uri="{BB962C8B-B14F-4D97-AF65-F5344CB8AC3E}">
        <p14:creationId xmlns:p14="http://schemas.microsoft.com/office/powerpoint/2010/main" val="325388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890D-8299-4561-815D-35B1D5FA4F30}"/>
              </a:ext>
            </a:extLst>
          </p:cNvPr>
          <p:cNvSpPr>
            <a:spLocks noGrp="1"/>
          </p:cNvSpPr>
          <p:nvPr>
            <p:ph type="title"/>
          </p:nvPr>
        </p:nvSpPr>
        <p:spPr/>
        <p:txBody>
          <a:bodyPr>
            <a:normAutofit/>
          </a:bodyPr>
          <a:lstStyle/>
          <a:p>
            <a:r>
              <a:rPr lang="en-US" b="1" dirty="0"/>
              <a:t>A Guide to Statistics on Historical Trends in Income Inequality</a:t>
            </a:r>
            <a:br>
              <a:rPr lang="en-US" b="1" dirty="0"/>
            </a:br>
            <a:r>
              <a:rPr lang="en-US" sz="1400" cap="all" dirty="0">
                <a:solidFill>
                  <a:srgbClr val="636363"/>
                </a:solidFill>
                <a:latin typeface="&amp;quot"/>
              </a:rPr>
              <a:t>January 13, 2020, by </a:t>
            </a:r>
            <a:r>
              <a:rPr lang="en-US" sz="1400" cap="all" dirty="0">
                <a:solidFill>
                  <a:srgbClr val="0076BF"/>
                </a:solidFill>
                <a:latin typeface="&amp;quot"/>
                <a:hlinkClick r:id="rId2">
                  <a:extLst>
                    <a:ext uri="{A12FA001-AC4F-418D-AE19-62706E023703}">
                      <ahyp:hlinkClr xmlns:ahyp="http://schemas.microsoft.com/office/drawing/2018/hyperlinkcolor" val="tx"/>
                    </a:ext>
                  </a:extLst>
                </a:hlinkClick>
              </a:rPr>
              <a:t>Chad Stone</a:t>
            </a:r>
            <a:r>
              <a:rPr lang="en-US" sz="1400" cap="all" dirty="0">
                <a:solidFill>
                  <a:srgbClr val="0076BF"/>
                </a:solidFill>
                <a:latin typeface="&amp;quot"/>
              </a:rPr>
              <a:t>, </a:t>
            </a:r>
            <a:r>
              <a:rPr lang="en-US" sz="1400" cap="all" dirty="0">
                <a:solidFill>
                  <a:srgbClr val="0076BF"/>
                </a:solidFill>
                <a:latin typeface="&amp;quot"/>
                <a:hlinkClick r:id="rId3">
                  <a:extLst>
                    <a:ext uri="{A12FA001-AC4F-418D-AE19-62706E023703}">
                      <ahyp:hlinkClr xmlns:ahyp="http://schemas.microsoft.com/office/drawing/2018/hyperlinkcolor" val="tx"/>
                    </a:ext>
                  </a:extLst>
                </a:hlinkClick>
              </a:rPr>
              <a:t>Danilo </a:t>
            </a:r>
            <a:r>
              <a:rPr lang="en-US" sz="1400" cap="all" dirty="0" err="1">
                <a:solidFill>
                  <a:srgbClr val="0076BF"/>
                </a:solidFill>
                <a:latin typeface="&amp;quot"/>
                <a:hlinkClick r:id="rId3">
                  <a:extLst>
                    <a:ext uri="{A12FA001-AC4F-418D-AE19-62706E023703}">
                      <ahyp:hlinkClr xmlns:ahyp="http://schemas.microsoft.com/office/drawing/2018/hyperlinkcolor" val="tx"/>
                    </a:ext>
                  </a:extLst>
                </a:hlinkClick>
              </a:rPr>
              <a:t>Trisi</a:t>
            </a:r>
            <a:r>
              <a:rPr lang="en-US" sz="1400" cap="all" dirty="0">
                <a:solidFill>
                  <a:srgbClr val="0076BF"/>
                </a:solidFill>
                <a:latin typeface="&amp;quot"/>
              </a:rPr>
              <a:t>, </a:t>
            </a:r>
            <a:r>
              <a:rPr lang="en-US" sz="1400" cap="all" dirty="0" err="1">
                <a:solidFill>
                  <a:srgbClr val="61B7EC"/>
                </a:solidFill>
                <a:latin typeface="&amp;quot"/>
                <a:hlinkClick r:id="rId4">
                  <a:extLst>
                    <a:ext uri="{A12FA001-AC4F-418D-AE19-62706E023703}">
                      <ahyp:hlinkClr xmlns:ahyp="http://schemas.microsoft.com/office/drawing/2018/hyperlinkcolor" val="tx"/>
                    </a:ext>
                  </a:extLst>
                </a:hlinkClick>
              </a:rPr>
              <a:t>Arloc</a:t>
            </a:r>
            <a:r>
              <a:rPr lang="en-US" sz="1400" cap="all" dirty="0">
                <a:solidFill>
                  <a:srgbClr val="61B7EC"/>
                </a:solidFill>
                <a:latin typeface="&amp;quot"/>
                <a:hlinkClick r:id="rId4">
                  <a:extLst>
                    <a:ext uri="{A12FA001-AC4F-418D-AE19-62706E023703}">
                      <ahyp:hlinkClr xmlns:ahyp="http://schemas.microsoft.com/office/drawing/2018/hyperlinkcolor" val="tx"/>
                    </a:ext>
                  </a:extLst>
                </a:hlinkClick>
              </a:rPr>
              <a:t> Sherman</a:t>
            </a:r>
            <a:r>
              <a:rPr lang="en-US" sz="1400" cap="all" dirty="0">
                <a:solidFill>
                  <a:srgbClr val="61B7EC"/>
                </a:solidFill>
                <a:latin typeface="&amp;quot"/>
              </a:rPr>
              <a:t>, </a:t>
            </a:r>
            <a:r>
              <a:rPr lang="en-US" sz="1400" cap="all" dirty="0">
                <a:solidFill>
                  <a:srgbClr val="0076BF"/>
                </a:solidFill>
                <a:latin typeface="&amp;quot"/>
                <a:hlinkClick r:id="rId5">
                  <a:extLst>
                    <a:ext uri="{A12FA001-AC4F-418D-AE19-62706E023703}">
                      <ahyp:hlinkClr xmlns:ahyp="http://schemas.microsoft.com/office/drawing/2018/hyperlinkcolor" val="tx"/>
                    </a:ext>
                  </a:extLst>
                </a:hlinkClick>
              </a:rPr>
              <a:t>Jennifer </a:t>
            </a:r>
            <a:r>
              <a:rPr lang="en-US" sz="1400" cap="all" dirty="0" err="1">
                <a:solidFill>
                  <a:srgbClr val="0076BF"/>
                </a:solidFill>
                <a:latin typeface="&amp;quot"/>
                <a:hlinkClick r:id="rId5">
                  <a:extLst>
                    <a:ext uri="{A12FA001-AC4F-418D-AE19-62706E023703}">
                      <ahyp:hlinkClr xmlns:ahyp="http://schemas.microsoft.com/office/drawing/2018/hyperlinkcolor" val="tx"/>
                    </a:ext>
                  </a:extLst>
                </a:hlinkClick>
              </a:rPr>
              <a:t>Beltrán</a:t>
            </a:r>
            <a:r>
              <a:rPr lang="en-US" sz="1400" cap="all" dirty="0">
                <a:solidFill>
                  <a:srgbClr val="636363"/>
                </a:solidFill>
                <a:latin typeface="&amp;quot"/>
              </a:rPr>
              <a:t> </a:t>
            </a:r>
            <a:br>
              <a:rPr lang="en-US" sz="1400" cap="all" dirty="0">
                <a:solidFill>
                  <a:srgbClr val="636363"/>
                </a:solidFill>
                <a:latin typeface="&amp;quot"/>
              </a:rPr>
            </a:br>
            <a:r>
              <a:rPr lang="en-US" sz="1300" b="1" dirty="0"/>
              <a:t>https://www.cbpp.org/research/poverty-and-inequality/a-guide-to-statistics-on-historical-trends-in-income-inequality</a:t>
            </a:r>
            <a:endParaRPr lang="en-US" sz="1300" dirty="0"/>
          </a:p>
        </p:txBody>
      </p:sp>
      <p:pic>
        <p:nvPicPr>
          <p:cNvPr id="5" name="Content Placeholder 4">
            <a:extLst>
              <a:ext uri="{FF2B5EF4-FFF2-40B4-BE49-F238E27FC236}">
                <a16:creationId xmlns:a16="http://schemas.microsoft.com/office/drawing/2014/main" id="{47941FB7-18A0-4689-B39C-BCFD55E2BAF5}"/>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173192" y="1477992"/>
            <a:ext cx="7056232" cy="4652514"/>
          </a:xfrm>
        </p:spPr>
      </p:pic>
      <p:sp>
        <p:nvSpPr>
          <p:cNvPr id="6" name="TextBox 5">
            <a:extLst>
              <a:ext uri="{FF2B5EF4-FFF2-40B4-BE49-F238E27FC236}">
                <a16:creationId xmlns:a16="http://schemas.microsoft.com/office/drawing/2014/main" id="{CE24B327-32B4-4175-9BEE-BD8BEE28EFEF}"/>
              </a:ext>
            </a:extLst>
          </p:cNvPr>
          <p:cNvSpPr txBox="1"/>
          <p:nvPr/>
        </p:nvSpPr>
        <p:spPr>
          <a:xfrm>
            <a:off x="8643669" y="1903562"/>
            <a:ext cx="2754702" cy="2862322"/>
          </a:xfrm>
          <a:prstGeom prst="rect">
            <a:avLst/>
          </a:prstGeom>
          <a:noFill/>
        </p:spPr>
        <p:txBody>
          <a:bodyPr wrap="square" rtlCol="0">
            <a:spAutoFit/>
          </a:bodyPr>
          <a:lstStyle/>
          <a:p>
            <a:r>
              <a:rPr lang="en-US" dirty="0"/>
              <a:t>Inequality is a life and death issue in the Third World, but it is also a burning signature problem in the richest country in the world: the U.S. We can see a process of “Third </a:t>
            </a:r>
            <a:r>
              <a:rPr lang="en-US" dirty="0" err="1"/>
              <a:t>Worldization</a:t>
            </a:r>
            <a:r>
              <a:rPr lang="en-US" dirty="0"/>
              <a:t>” in our society.</a:t>
            </a:r>
          </a:p>
        </p:txBody>
      </p:sp>
    </p:spTree>
    <p:extLst>
      <p:ext uri="{BB962C8B-B14F-4D97-AF65-F5344CB8AC3E}">
        <p14:creationId xmlns:p14="http://schemas.microsoft.com/office/powerpoint/2010/main" val="17973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5DAC-57E3-4955-9F8F-B37B918F31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AA85A24-51EE-4A18-8E22-81223698D4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1214" y="1483743"/>
            <a:ext cx="9345283" cy="4491487"/>
          </a:xfrm>
        </p:spPr>
      </p:pic>
    </p:spTree>
    <p:extLst>
      <p:ext uri="{BB962C8B-B14F-4D97-AF65-F5344CB8AC3E}">
        <p14:creationId xmlns:p14="http://schemas.microsoft.com/office/powerpoint/2010/main" val="141327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A398-3CD3-423E-99ED-6B3CD735D6C5}"/>
              </a:ext>
            </a:extLst>
          </p:cNvPr>
          <p:cNvSpPr>
            <a:spLocks noGrp="1"/>
          </p:cNvSpPr>
          <p:nvPr>
            <p:ph type="title"/>
          </p:nvPr>
        </p:nvSpPr>
        <p:spPr/>
        <p:txBody>
          <a:bodyPr/>
          <a:lstStyle/>
          <a:p>
            <a:r>
              <a:rPr lang="en-US" dirty="0"/>
              <a:t>Wealth Is More Unequal Than Income in U.S.</a:t>
            </a:r>
          </a:p>
        </p:txBody>
      </p:sp>
      <p:pic>
        <p:nvPicPr>
          <p:cNvPr id="5" name="Content Placeholder 4">
            <a:extLst>
              <a:ext uri="{FF2B5EF4-FFF2-40B4-BE49-F238E27FC236}">
                <a16:creationId xmlns:a16="http://schemas.microsoft.com/office/drawing/2014/main" id="{98951293-1E50-41D1-A5D0-672D91E9F5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546" y="1368724"/>
            <a:ext cx="3211777" cy="4963065"/>
          </a:xfrm>
        </p:spPr>
      </p:pic>
      <p:sp>
        <p:nvSpPr>
          <p:cNvPr id="6" name="TextBox 5">
            <a:extLst>
              <a:ext uri="{FF2B5EF4-FFF2-40B4-BE49-F238E27FC236}">
                <a16:creationId xmlns:a16="http://schemas.microsoft.com/office/drawing/2014/main" id="{C5F09853-8235-4543-94E7-30E1BB1194FF}"/>
              </a:ext>
            </a:extLst>
          </p:cNvPr>
          <p:cNvSpPr txBox="1"/>
          <p:nvPr/>
        </p:nvSpPr>
        <p:spPr>
          <a:xfrm>
            <a:off x="6722853" y="2018581"/>
            <a:ext cx="4244195" cy="2585323"/>
          </a:xfrm>
          <a:prstGeom prst="rect">
            <a:avLst/>
          </a:prstGeom>
          <a:noFill/>
        </p:spPr>
        <p:txBody>
          <a:bodyPr wrap="square" rtlCol="0">
            <a:spAutoFit/>
          </a:bodyPr>
          <a:lstStyle/>
          <a:p>
            <a:r>
              <a:rPr lang="en-US" dirty="0"/>
              <a:t>A family’s income is the </a:t>
            </a:r>
            <a:r>
              <a:rPr lang="en-US" i="1" dirty="0"/>
              <a:t>flow</a:t>
            </a:r>
            <a:r>
              <a:rPr lang="en-US" dirty="0"/>
              <a:t> of money coming in over the course of a year. Its wealth (sometimes referred to as “net worth”) is the </a:t>
            </a:r>
            <a:r>
              <a:rPr lang="en-US" i="1" dirty="0"/>
              <a:t>total stock</a:t>
            </a:r>
            <a:r>
              <a:rPr lang="en-US" dirty="0"/>
              <a:t> of assets it has as a result of inheritance and saving, less any liabilities. Wealth is much more highly concentrated than income, and concentration at the top has risen since the 1980s.</a:t>
            </a:r>
          </a:p>
        </p:txBody>
      </p:sp>
    </p:spTree>
    <p:extLst>
      <p:ext uri="{BB962C8B-B14F-4D97-AF65-F5344CB8AC3E}">
        <p14:creationId xmlns:p14="http://schemas.microsoft.com/office/powerpoint/2010/main" val="25477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Modernization Theory and Its Challengers—Dependency Theory</a:t>
            </a:r>
          </a:p>
        </p:txBody>
      </p:sp>
      <p:sp>
        <p:nvSpPr>
          <p:cNvPr id="3" name="Content Placeholder 2"/>
          <p:cNvSpPr>
            <a:spLocks noGrp="1"/>
          </p:cNvSpPr>
          <p:nvPr>
            <p:ph sz="half" idx="1"/>
          </p:nvPr>
        </p:nvSpPr>
        <p:spPr>
          <a:xfrm>
            <a:off x="1104900" y="1368726"/>
            <a:ext cx="4914900" cy="4803474"/>
          </a:xfrm>
        </p:spPr>
        <p:txBody>
          <a:bodyPr>
            <a:normAutofit fontScale="92500" lnSpcReduction="10000"/>
          </a:bodyPr>
          <a:lstStyle/>
          <a:p>
            <a:r>
              <a:rPr lang="en-US" dirty="0"/>
              <a:t>Modernization Theory in the 1940s-1950s</a:t>
            </a:r>
          </a:p>
          <a:p>
            <a:r>
              <a:rPr lang="en-US" dirty="0"/>
              <a:t>W. W. Rostow: Stages of Economic Growth: The Non-Communist Manifesto (1960)</a:t>
            </a:r>
          </a:p>
          <a:p>
            <a:r>
              <a:rPr lang="en-US" dirty="0"/>
              <a:t>Accumulation of capital</a:t>
            </a:r>
          </a:p>
          <a:p>
            <a:r>
              <a:rPr lang="en-US" dirty="0"/>
              <a:t>Preparation for Take-off</a:t>
            </a:r>
          </a:p>
          <a:p>
            <a:r>
              <a:rPr lang="en-US" dirty="0"/>
              <a:t>Launch and Economic Take-off</a:t>
            </a:r>
          </a:p>
          <a:p>
            <a:r>
              <a:rPr lang="en-US" dirty="0"/>
              <a:t>Mature Economy</a:t>
            </a:r>
          </a:p>
          <a:p>
            <a:r>
              <a:rPr lang="en-US" dirty="0"/>
              <a:t>Mass Consumption</a:t>
            </a:r>
          </a:p>
          <a:p>
            <a:pPr marL="0" indent="0">
              <a:buNone/>
            </a:pPr>
            <a:r>
              <a:rPr lang="en-US" dirty="0"/>
              <a:t>The modernization school advised the Third World countries to follow the footprints of the West to finish the modernization process as the above prescribed stages.</a:t>
            </a:r>
          </a:p>
        </p:txBody>
      </p:sp>
      <p:sp>
        <p:nvSpPr>
          <p:cNvPr id="5" name="Content Placeholder 4">
            <a:extLst>
              <a:ext uri="{FF2B5EF4-FFF2-40B4-BE49-F238E27FC236}">
                <a16:creationId xmlns:a16="http://schemas.microsoft.com/office/drawing/2014/main" id="{24ECBDB3-B586-4EAE-849B-7C2D0040BB4E}"/>
              </a:ext>
            </a:extLst>
          </p:cNvPr>
          <p:cNvSpPr>
            <a:spLocks noGrp="1"/>
          </p:cNvSpPr>
          <p:nvPr>
            <p:ph sz="half" idx="2"/>
          </p:nvPr>
        </p:nvSpPr>
        <p:spPr>
          <a:xfrm>
            <a:off x="6172200" y="1368726"/>
            <a:ext cx="4914900" cy="4803474"/>
          </a:xfrm>
        </p:spPr>
        <p:txBody>
          <a:bodyPr>
            <a:normAutofit fontScale="92500" lnSpcReduction="10000"/>
          </a:bodyPr>
          <a:lstStyle/>
          <a:p>
            <a:r>
              <a:rPr lang="en-US" dirty="0"/>
              <a:t>Dependency Theory in the 60s and 70s</a:t>
            </a:r>
          </a:p>
          <a:p>
            <a:r>
              <a:rPr lang="en-US" dirty="0"/>
              <a:t>In 1960s a group of Latin American economists first questioned the applicability of modernization theory in Third World countries—Recall our discussion on Marxist approach in theoretical section: core vs. periphery.</a:t>
            </a:r>
          </a:p>
          <a:p>
            <a:r>
              <a:rPr lang="en-US" dirty="0"/>
              <a:t>In 1965 movement for NIEO (New International Economic Order) demanding for: more foreign aid, preferential system (not asking reciprocity from the poor countries), price-stabilization, market access and economic autonomy (especially regarding FDI and MNCs)</a:t>
            </a:r>
          </a:p>
          <a:p>
            <a:r>
              <a:rPr lang="en-US" dirty="0"/>
              <a:t>1973 Oil Shock and OPEC offered incentive and capacity to pressure the West.</a:t>
            </a:r>
          </a:p>
        </p:txBody>
      </p:sp>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Engel’s Law: Income Elasticity of Demand</a:t>
            </a:r>
          </a:p>
        </p:txBody>
      </p:sp>
      <p:sp>
        <p:nvSpPr>
          <p:cNvPr id="3" name="TextBox 2">
            <a:extLst>
              <a:ext uri="{FF2B5EF4-FFF2-40B4-BE49-F238E27FC236}">
                <a16:creationId xmlns:a16="http://schemas.microsoft.com/office/drawing/2014/main" id="{D3A35528-AE0B-4848-B018-44C3AD22006F}"/>
              </a:ext>
            </a:extLst>
          </p:cNvPr>
          <p:cNvSpPr txBox="1"/>
          <p:nvPr/>
        </p:nvSpPr>
        <p:spPr>
          <a:xfrm>
            <a:off x="782128" y="1397479"/>
            <a:ext cx="10303454" cy="507831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111111"/>
                </a:solidFill>
                <a:latin typeface="SourceSansPro"/>
              </a:rPr>
              <a:t>Engel's Law </a:t>
            </a:r>
            <a:r>
              <a:rPr lang="en-US" dirty="0">
                <a:solidFill>
                  <a:srgbClr val="111111"/>
                </a:solidFill>
                <a:latin typeface="SourceSansPro"/>
              </a:rPr>
              <a:t>is an economic theory introduced in 1857 by Ernst Engel, a German statistician, stating that the percentage of income allocated for food purchases decreases as income rises. As a household's income increases, the percentage of income spent on food decreases while the proportion spent on other goods (such as luxury goods) increases.</a:t>
            </a:r>
          </a:p>
          <a:p>
            <a:r>
              <a:rPr lang="en-US" dirty="0">
                <a:solidFill>
                  <a:srgbClr val="111111"/>
                </a:solidFill>
                <a:latin typeface="SourceSansPro"/>
              </a:rPr>
              <a:t>         Source: </a:t>
            </a:r>
            <a:r>
              <a:rPr lang="en-US" dirty="0">
                <a:solidFill>
                  <a:srgbClr val="111111"/>
                </a:solidFill>
                <a:latin typeface="SourceSansPro"/>
                <a:hlinkClick r:id="rId2"/>
              </a:rPr>
              <a:t>https://www.investopedia.com/terms/e/engels-law.asp</a:t>
            </a:r>
            <a:r>
              <a:rPr lang="en-US" dirty="0">
                <a:solidFill>
                  <a:srgbClr val="111111"/>
                </a:solidFill>
                <a:latin typeface="SourceSansPro"/>
              </a:rPr>
              <a:t>. </a:t>
            </a:r>
          </a:p>
          <a:p>
            <a:endParaRPr lang="en-US" dirty="0">
              <a:solidFill>
                <a:srgbClr val="111111"/>
              </a:solidFill>
              <a:latin typeface="SourceSansPro"/>
            </a:endParaRPr>
          </a:p>
          <a:p>
            <a:pPr marL="285750" indent="-285750">
              <a:buFont typeface="Arial" panose="020B0604020202020204" pitchFamily="34" charset="0"/>
              <a:buChar char="•"/>
            </a:pPr>
            <a:r>
              <a:rPr lang="en-US" b="1" dirty="0">
                <a:solidFill>
                  <a:srgbClr val="111111"/>
                </a:solidFill>
                <a:latin typeface="SourceSansPro"/>
              </a:rPr>
              <a:t>Income elasticity of demand </a:t>
            </a:r>
            <a:r>
              <a:rPr lang="en-US" dirty="0">
                <a:solidFill>
                  <a:srgbClr val="111111"/>
                </a:solidFill>
                <a:latin typeface="SourceSansPro"/>
              </a:rPr>
              <a:t>measures the responsiveness of demand for a particular good to changes in consumer income. The higher the income elasticity of demand in absolute terms for a particular good, the bigger consumers' response in their purchasing habits—if their real income changes.</a:t>
            </a:r>
          </a:p>
          <a:p>
            <a:pPr marL="285750" indent="-285750">
              <a:buFont typeface="Arial" panose="020B0604020202020204" pitchFamily="34" charset="0"/>
              <a:buChar char="•"/>
            </a:pPr>
            <a:endParaRPr lang="en-US" dirty="0">
              <a:solidFill>
                <a:srgbClr val="111111"/>
              </a:solidFill>
              <a:latin typeface="SourceSansPro"/>
            </a:endParaRPr>
          </a:p>
          <a:p>
            <a:pPr marL="285750" indent="-285750">
              <a:buFont typeface="Arial" panose="020B0604020202020204" pitchFamily="34" charset="0"/>
              <a:buChar char="•"/>
            </a:pPr>
            <a:r>
              <a:rPr lang="en-US" dirty="0">
                <a:solidFill>
                  <a:srgbClr val="111111"/>
                </a:solidFill>
                <a:latin typeface="SourceSansPro"/>
              </a:rPr>
              <a:t>We can infer that as people’s income increase, they will spend more money on luxury goods, but their spending on necessity goods will not increase proportionally in relation to their increase. [It is easier to imagine that poor families spend a larger portion of income on food than rich families, not the absolute amount, but percentage in the total income].</a:t>
            </a:r>
          </a:p>
          <a:p>
            <a:pPr marL="285750" indent="-285750">
              <a:buFont typeface="Arial" panose="020B0604020202020204" pitchFamily="34" charset="0"/>
              <a:buChar char="•"/>
            </a:pPr>
            <a:endParaRPr lang="en-US" dirty="0">
              <a:solidFill>
                <a:srgbClr val="111111"/>
              </a:solidFill>
              <a:latin typeface="SourceSansPro"/>
            </a:endParaRPr>
          </a:p>
          <a:p>
            <a:pPr marL="285750" indent="-285750">
              <a:buFont typeface="Arial" panose="020B0604020202020204" pitchFamily="34" charset="0"/>
              <a:buChar char="•"/>
            </a:pPr>
            <a:r>
              <a:rPr lang="en-US" dirty="0">
                <a:solidFill>
                  <a:srgbClr val="111111"/>
                </a:solidFill>
                <a:latin typeface="SourceSansPro"/>
              </a:rPr>
              <a:t>We can see that luxury goods have higher income elasticity of demand, necessity goods have a lower elasticity. As economy grows, we can see the price for manufacturing goods go up, meanwhile, price for primary commodities tend to go down.    </a:t>
            </a:r>
            <a:endParaRPr lang="en-US" dirty="0"/>
          </a:p>
        </p:txBody>
      </p:sp>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Singer-</a:t>
            </a:r>
            <a:r>
              <a:rPr lang="en-US" dirty="0" err="1"/>
              <a:t>Prebisch</a:t>
            </a:r>
            <a:r>
              <a:rPr lang="en-US" dirty="0"/>
              <a:t> Theory (the </a:t>
            </a:r>
            <a:r>
              <a:rPr lang="en-US" dirty="0" err="1"/>
              <a:t>Prebisch</a:t>
            </a:r>
            <a:r>
              <a:rPr lang="en-US" dirty="0"/>
              <a:t>–Singer hypothesis): Terms of Trade</a:t>
            </a:r>
          </a:p>
        </p:txBody>
      </p:sp>
      <p:sp>
        <p:nvSpPr>
          <p:cNvPr id="4" name="Content Placeholder 3"/>
          <p:cNvSpPr>
            <a:spLocks noGrp="1"/>
          </p:cNvSpPr>
          <p:nvPr>
            <p:ph sz="half" idx="2"/>
          </p:nvPr>
        </p:nvSpPr>
        <p:spPr>
          <a:xfrm>
            <a:off x="1104899" y="1426234"/>
            <a:ext cx="10023175" cy="4745966"/>
          </a:xfrm>
        </p:spPr>
        <p:txBody>
          <a:bodyPr/>
          <a:lstStyle/>
          <a:p>
            <a:r>
              <a:rPr lang="en-US" dirty="0"/>
              <a:t>Built upon Engel’s law, the </a:t>
            </a:r>
            <a:r>
              <a:rPr lang="en-US" dirty="0" err="1"/>
              <a:t>Prebisch</a:t>
            </a:r>
            <a:r>
              <a:rPr lang="en-US" dirty="0"/>
              <a:t>–Singer hypothesis (also called the </a:t>
            </a:r>
            <a:r>
              <a:rPr lang="en-US" dirty="0" err="1"/>
              <a:t>Prebisch</a:t>
            </a:r>
            <a:r>
              <a:rPr lang="en-US" dirty="0"/>
              <a:t>–Singer thesis) argues that the price of primary commodities declines relative to the price of manufactured goods over the long term, which causes the terms of trade of primary-product-based economies to deteriorate. </a:t>
            </a:r>
          </a:p>
          <a:p>
            <a:r>
              <a:rPr lang="en-US" dirty="0"/>
              <a:t>Clearly for Raul </a:t>
            </a:r>
            <a:r>
              <a:rPr lang="en-US" dirty="0" err="1"/>
              <a:t>Prebisch</a:t>
            </a:r>
            <a:r>
              <a:rPr lang="en-US" dirty="0"/>
              <a:t>, who was the leading voice for NIEO and dependency theory working in the UNCTAD, if rich Western countries are specialized in producing manufacturing and luxury goods, and the developing countries specialized in primary commodities, there is an inbuilt structural disadvantage against the development of Third World countries.</a:t>
            </a:r>
          </a:p>
          <a:p>
            <a:r>
              <a:rPr lang="en-US" dirty="0"/>
              <a:t>Consequently, Third World countries, especially those in Latin America, demanded for NIEO, Import-substitution Industrialization, and the stabilization of commodity prices through indexing to manufacturing goods or organizing commodity cartel (OPEC for oil, etc.). </a:t>
            </a:r>
          </a:p>
          <a:p>
            <a:endParaRPr lang="en-US" dirty="0"/>
          </a:p>
        </p:txBody>
      </p:sp>
    </p:spTree>
    <p:extLst>
      <p:ext uri="{BB962C8B-B14F-4D97-AF65-F5344CB8AC3E}">
        <p14:creationId xmlns:p14="http://schemas.microsoft.com/office/powerpoint/2010/main" val="222449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Puzzles</a:t>
            </a:r>
          </a:p>
        </p:txBody>
      </p:sp>
      <p:sp>
        <p:nvSpPr>
          <p:cNvPr id="14" name="Content Placeholder 13"/>
          <p:cNvSpPr>
            <a:spLocks noGrp="1"/>
          </p:cNvSpPr>
          <p:nvPr>
            <p:ph idx="1"/>
          </p:nvPr>
        </p:nvSpPr>
        <p:spPr/>
        <p:txBody>
          <a:bodyPr/>
          <a:lstStyle/>
          <a:p>
            <a:r>
              <a:rPr lang="en-US" dirty="0"/>
              <a:t>Just imagine that New York, the third largest economy in U.S. (after the U.S. and California), has been desperate to secure ventilators amid the global coronavirus pandemic. The price for a ventilator once was kept below US$3,000, this year the federal government purchased at more than US$10,000, and NY governor Cuomo purchased from China at more than US$ 20,000. Have we asked this question: among 200 countries affected by the pandemic most are poor countries, how can they afford to compete against the richest country in the world for ventilators?</a:t>
            </a:r>
          </a:p>
          <a:p>
            <a:r>
              <a:rPr lang="en-US" dirty="0"/>
              <a:t>The North-South divide: It has become a convenient term to describe the huge gap between rich countries (most industrialized countries are in the Northern atmosphere) and poor countries (almost all of them share one common legacy of colonialism). Actually, you can find an internal North-South divide in may countries. Think about: U.S., France, Mexico, Brazil, China, India, Italy, Great Britain, Korea (Two Koreas), Taiwan, Vietnam…. Even within the state of New York, we can probably find a North-South divide. Can we feel such a divide in Manhattan? On Staten Island?  </a:t>
            </a:r>
          </a:p>
          <a:p>
            <a:endParaRPr lang="en-US"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6E5BA5-8307-472E-B359-C60520147B61}"/>
              </a:ext>
            </a:extLst>
          </p:cNvPr>
          <p:cNvPicPr>
            <a:picLocks noChangeAspect="1"/>
          </p:cNvPicPr>
          <p:nvPr/>
        </p:nvPicPr>
        <p:blipFill>
          <a:blip r:embed="rId2"/>
          <a:stretch>
            <a:fillRect/>
          </a:stretch>
        </p:blipFill>
        <p:spPr>
          <a:xfrm rot="-5400000">
            <a:off x="2688508" y="-835742"/>
            <a:ext cx="5143500" cy="8529484"/>
          </a:xfrm>
          <a:prstGeom prst="rect">
            <a:avLst/>
          </a:prstGeom>
        </p:spPr>
      </p:pic>
      <p:sp>
        <p:nvSpPr>
          <p:cNvPr id="3" name="TextBox 2">
            <a:extLst>
              <a:ext uri="{FF2B5EF4-FFF2-40B4-BE49-F238E27FC236}">
                <a16:creationId xmlns:a16="http://schemas.microsoft.com/office/drawing/2014/main" id="{F03324FF-BAF3-464E-8755-B0E2E17E05EA}"/>
              </a:ext>
            </a:extLst>
          </p:cNvPr>
          <p:cNvSpPr txBox="1"/>
          <p:nvPr/>
        </p:nvSpPr>
        <p:spPr>
          <a:xfrm>
            <a:off x="9682316" y="1216742"/>
            <a:ext cx="2013155" cy="3139321"/>
          </a:xfrm>
          <a:prstGeom prst="rect">
            <a:avLst/>
          </a:prstGeom>
          <a:noFill/>
        </p:spPr>
        <p:txBody>
          <a:bodyPr wrap="square" rtlCol="0">
            <a:spAutoFit/>
          </a:bodyPr>
          <a:lstStyle/>
          <a:p>
            <a:r>
              <a:rPr lang="en-US" dirty="0"/>
              <a:t>This table from our textbook highlights how Third World countries have a high percentage of agriculture, namely the production of primary commodities. </a:t>
            </a:r>
          </a:p>
        </p:txBody>
      </p:sp>
    </p:spTree>
    <p:extLst>
      <p:ext uri="{BB962C8B-B14F-4D97-AF65-F5344CB8AC3E}">
        <p14:creationId xmlns:p14="http://schemas.microsoft.com/office/powerpoint/2010/main" val="297674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42B9-7A67-4F29-8907-1E25BBBC2E67}"/>
              </a:ext>
            </a:extLst>
          </p:cNvPr>
          <p:cNvSpPr>
            <a:spLocks noGrp="1"/>
          </p:cNvSpPr>
          <p:nvPr>
            <p:ph type="title"/>
          </p:nvPr>
        </p:nvSpPr>
        <p:spPr/>
        <p:txBody>
          <a:bodyPr/>
          <a:lstStyle/>
          <a:p>
            <a:r>
              <a:rPr lang="en-US" dirty="0"/>
              <a:t>Import Substitution Industrialization (ISI): Experiment and Failure</a:t>
            </a:r>
          </a:p>
        </p:txBody>
      </p:sp>
      <p:sp>
        <p:nvSpPr>
          <p:cNvPr id="3" name="Content Placeholder 2">
            <a:extLst>
              <a:ext uri="{FF2B5EF4-FFF2-40B4-BE49-F238E27FC236}">
                <a16:creationId xmlns:a16="http://schemas.microsoft.com/office/drawing/2014/main" id="{5908EC5E-5557-4ED8-BC2F-B1B6ACA8E72C}"/>
              </a:ext>
            </a:extLst>
          </p:cNvPr>
          <p:cNvSpPr>
            <a:spLocks noGrp="1"/>
          </p:cNvSpPr>
          <p:nvPr>
            <p:ph idx="1"/>
          </p:nvPr>
        </p:nvSpPr>
        <p:spPr>
          <a:xfrm>
            <a:off x="1104900" y="1334729"/>
            <a:ext cx="9982200" cy="4837471"/>
          </a:xfrm>
        </p:spPr>
        <p:txBody>
          <a:bodyPr>
            <a:normAutofit fontScale="92500" lnSpcReduction="10000"/>
          </a:bodyPr>
          <a:lstStyle/>
          <a:p>
            <a:r>
              <a:rPr lang="en-US" dirty="0"/>
              <a:t>In Latin American countries, as illustrated by Mexico and Brazil, they took the historical opportunity created by the World War Two to start industrialization.</a:t>
            </a:r>
          </a:p>
          <a:p>
            <a:r>
              <a:rPr lang="en-US" dirty="0"/>
              <a:t>ISI strategy requires government intervention in many ways: to protect the domestic market, to invest or to offer subsidy, to nationalize industries and create state-owned enterprises, etc. </a:t>
            </a:r>
          </a:p>
          <a:p>
            <a:r>
              <a:rPr lang="en-US" dirty="0"/>
              <a:t>Several problems ensued: </a:t>
            </a:r>
          </a:p>
          <a:p>
            <a:pPr marL="457200" indent="-457200">
              <a:buAutoNum type="arabicPeriod"/>
            </a:pPr>
            <a:r>
              <a:rPr lang="en-US" dirty="0"/>
              <a:t>Without strong pressure from foreign competition, the domestic production was slow in improving efficiency and quality.</a:t>
            </a:r>
          </a:p>
          <a:p>
            <a:pPr marL="457200" indent="-457200">
              <a:buAutoNum type="arabicPeriod"/>
            </a:pPr>
            <a:r>
              <a:rPr lang="en-US" dirty="0"/>
              <a:t>Due to relying on the state support, bureaucracy permeated in industries. The infant industries that were expected to grow into maturity and independence became more infantilized and had no future to be competitive.</a:t>
            </a:r>
          </a:p>
          <a:p>
            <a:pPr marL="457200" indent="-457200">
              <a:buAutoNum type="arabicPeriod"/>
            </a:pPr>
            <a:r>
              <a:rPr lang="en-US" dirty="0"/>
              <a:t>ISO started with importing machinery to produce manufactured goods, so many Latin American countries ran trade deficit to pay for machines from the West; at the same time, the capital-intensive manufacturing sector tend to produce fewer jobs, its impact upon the national economy of developing countries was mixed.   </a:t>
            </a:r>
          </a:p>
        </p:txBody>
      </p:sp>
    </p:spTree>
    <p:extLst>
      <p:ext uri="{BB962C8B-B14F-4D97-AF65-F5344CB8AC3E}">
        <p14:creationId xmlns:p14="http://schemas.microsoft.com/office/powerpoint/2010/main" val="35806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614033-71B6-4575-91BE-3C81E3AE8CD0}"/>
              </a:ext>
            </a:extLst>
          </p:cNvPr>
          <p:cNvSpPr txBox="1"/>
          <p:nvPr/>
        </p:nvSpPr>
        <p:spPr>
          <a:xfrm>
            <a:off x="818535" y="619432"/>
            <a:ext cx="10810568" cy="5355312"/>
          </a:xfrm>
          <a:prstGeom prst="rect">
            <a:avLst/>
          </a:prstGeom>
          <a:noFill/>
        </p:spPr>
        <p:txBody>
          <a:bodyPr wrap="square" rtlCol="0">
            <a:spAutoFit/>
          </a:bodyPr>
          <a:lstStyle/>
          <a:p>
            <a:r>
              <a:rPr lang="en-US" dirty="0"/>
              <a:t>As Latin American countries followed ISO, their imports of expensive technology and the weak role in expanding jobs created two common problems for those countries: high trade deficit , budget deficit and government’s deep debt; the high unemployment rate in the country. If an economic crisis hits the Western countries that they started to cut down their consumption of primary commodities, Third World countries had more difficulty to export, to earn foreign currency to service their debt. In response, more countries wanted to produce and export more to make the end meet. This increase in production amid global crisis would further dampen the price of primary commodities and cause a collapse of commodity price. Third World countries fell deeper into the vicious circle.</a:t>
            </a:r>
          </a:p>
          <a:p>
            <a:endParaRPr lang="en-US" dirty="0"/>
          </a:p>
          <a:p>
            <a:r>
              <a:rPr lang="en-US" dirty="0"/>
              <a:t>The outbreak of the debt crisis in early 1980s forced Third World countries to beg the West for bailout and help. Under the right-winged neoliberal Thatcher’ and Reagan’s intransigent policy, the NIEO collapsed.</a:t>
            </a:r>
          </a:p>
          <a:p>
            <a:endParaRPr lang="en-US" dirty="0"/>
          </a:p>
          <a:p>
            <a:r>
              <a:rPr lang="en-US" dirty="0"/>
              <a:t>Meantime, in East Asia, a group of newly industrialized countries followed the Japanese model—the East Asian developmental state—and had economic miracles in the “Four Little Tigers” (or Four Little Dragons: South Korea, Singapore, Taiwan and Hong Kong). The East Asian countries followed the so-called Export-led strategy to their success: on the one hand, they participated in global market to pressure their industries to become more competitive and globalized; on the other hand, the labor intensive industries created more jobs and a foundation for moving up in the global division of labor.     </a:t>
            </a:r>
          </a:p>
        </p:txBody>
      </p:sp>
    </p:spTree>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84C859-04F7-43E4-BDBA-915D64E3E5B2}"/>
              </a:ext>
            </a:extLst>
          </p:cNvPr>
          <p:cNvPicPr>
            <a:picLocks noChangeAspect="1"/>
          </p:cNvPicPr>
          <p:nvPr/>
        </p:nvPicPr>
        <p:blipFill>
          <a:blip r:embed="rId2"/>
          <a:stretch>
            <a:fillRect/>
          </a:stretch>
        </p:blipFill>
        <p:spPr>
          <a:xfrm>
            <a:off x="1659194" y="630011"/>
            <a:ext cx="6813754" cy="5873427"/>
          </a:xfrm>
          <a:prstGeom prst="rect">
            <a:avLst/>
          </a:prstGeom>
        </p:spPr>
      </p:pic>
      <p:sp>
        <p:nvSpPr>
          <p:cNvPr id="3" name="TextBox 2">
            <a:extLst>
              <a:ext uri="{FF2B5EF4-FFF2-40B4-BE49-F238E27FC236}">
                <a16:creationId xmlns:a16="http://schemas.microsoft.com/office/drawing/2014/main" id="{D7483CA8-92FF-4930-AC65-5F3F57AF5D78}"/>
              </a:ext>
            </a:extLst>
          </p:cNvPr>
          <p:cNvSpPr txBox="1"/>
          <p:nvPr/>
        </p:nvSpPr>
        <p:spPr>
          <a:xfrm>
            <a:off x="9062883" y="1629697"/>
            <a:ext cx="2470355" cy="3970318"/>
          </a:xfrm>
          <a:prstGeom prst="rect">
            <a:avLst/>
          </a:prstGeom>
          <a:noFill/>
        </p:spPr>
        <p:txBody>
          <a:bodyPr wrap="square" rtlCol="0">
            <a:spAutoFit/>
          </a:bodyPr>
          <a:lstStyle/>
          <a:p>
            <a:r>
              <a:rPr lang="en-US" dirty="0"/>
              <a:t>This is a graph I made for my book, </a:t>
            </a:r>
            <a:r>
              <a:rPr lang="en-US" i="1" dirty="0"/>
              <a:t>The Dual Developmental State: </a:t>
            </a:r>
            <a:r>
              <a:rPr lang="en-US" i="1" dirty="0">
                <a:solidFill>
                  <a:srgbClr val="111111"/>
                </a:solidFill>
                <a:latin typeface="Segoe UI" panose="020B0502040204020203" pitchFamily="34" charset="0"/>
              </a:rPr>
              <a:t>Development strategy and institutional arrangements for China’s transition</a:t>
            </a:r>
            <a:r>
              <a:rPr lang="en-US" dirty="0">
                <a:solidFill>
                  <a:srgbClr val="111111"/>
                </a:solidFill>
                <a:latin typeface="Segoe UI" panose="020B0502040204020203" pitchFamily="34" charset="0"/>
              </a:rPr>
              <a:t> (Ashgate, 2000; Routledge 2017), which lays out the different strategies and explains their differences from the ISO.</a:t>
            </a:r>
            <a:endParaRPr lang="en-US" dirty="0"/>
          </a:p>
        </p:txBody>
      </p:sp>
    </p:spTree>
    <p:extLst>
      <p:ext uri="{BB962C8B-B14F-4D97-AF65-F5344CB8AC3E}">
        <p14:creationId xmlns:p14="http://schemas.microsoft.com/office/powerpoint/2010/main" val="152927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03F8E-7275-48D5-94FD-E4DDA43A1AD1}"/>
              </a:ext>
            </a:extLst>
          </p:cNvPr>
          <p:cNvSpPr>
            <a:spLocks noGrp="1"/>
          </p:cNvSpPr>
          <p:nvPr>
            <p:ph type="title"/>
          </p:nvPr>
        </p:nvSpPr>
        <p:spPr/>
        <p:txBody>
          <a:bodyPr/>
          <a:lstStyle/>
          <a:p>
            <a:r>
              <a:rPr lang="en-US" dirty="0"/>
              <a:t>Concluding Remarks</a:t>
            </a:r>
          </a:p>
        </p:txBody>
      </p:sp>
      <p:sp>
        <p:nvSpPr>
          <p:cNvPr id="3" name="Content Placeholder 2">
            <a:extLst>
              <a:ext uri="{FF2B5EF4-FFF2-40B4-BE49-F238E27FC236}">
                <a16:creationId xmlns:a16="http://schemas.microsoft.com/office/drawing/2014/main" id="{D85C4FB5-47CD-4EF0-9694-ADDD91640643}"/>
              </a:ext>
            </a:extLst>
          </p:cNvPr>
          <p:cNvSpPr>
            <a:spLocks noGrp="1"/>
          </p:cNvSpPr>
          <p:nvPr>
            <p:ph idx="1"/>
          </p:nvPr>
        </p:nvSpPr>
        <p:spPr>
          <a:xfrm>
            <a:off x="1104900" y="1349477"/>
            <a:ext cx="9982200" cy="4822723"/>
          </a:xfrm>
        </p:spPr>
        <p:txBody>
          <a:bodyPr>
            <a:normAutofit fontScale="92500" lnSpcReduction="10000"/>
          </a:bodyPr>
          <a:lstStyle/>
          <a:p>
            <a:r>
              <a:rPr lang="en-US" dirty="0"/>
              <a:t>Global poverty and global inequality are conspicuous scourge in international political economy. It certainly has a moral dimension, which I have always emphasized in my class by relating to Adam Smith’s two gifts to the humanity.</a:t>
            </a:r>
          </a:p>
          <a:p>
            <a:r>
              <a:rPr lang="en-US" dirty="0"/>
              <a:t>Poor countries have one common trauma—colonial experience, which cannot be overemphasized, of course it is not fatal, to the development in the former colonies, either. Singapore and Hong Kong, both were former British colonies, have surpassed their colonial master nation—Great Britain in economic development based upon GDP per capita. </a:t>
            </a:r>
          </a:p>
          <a:p>
            <a:r>
              <a:rPr lang="en-US" dirty="0"/>
              <a:t>Many Third World countries have not achieved development, but continuous underdevelopment, especially in Sun-Saharan Africa and those small, land-locked countries. Unfortunately, in many Western countries we can see the process of Third </a:t>
            </a:r>
            <a:r>
              <a:rPr lang="en-US" dirty="0" err="1"/>
              <a:t>Worldization</a:t>
            </a:r>
            <a:r>
              <a:rPr lang="en-US" dirty="0"/>
              <a:t>—even in urban ghettos and Appalachian rural townships in the U.S. </a:t>
            </a:r>
          </a:p>
          <a:p>
            <a:r>
              <a:rPr lang="en-US" dirty="0"/>
              <a:t>Some countries, and with an increasing number of them, have turned their economies around and achieved economic miracles. The most encouraging part of the world in the monsoon Asia: Four Little Tigers, Four Cubs (Indonesia, Thailand, Malaysia, and the Philippines), China, India and Vietnam included. They offer lessons on how to utilize the global market and their smart and flexible state intervention and guidance.</a:t>
            </a:r>
          </a:p>
        </p:txBody>
      </p:sp>
    </p:spTree>
    <p:extLst>
      <p:ext uri="{BB962C8B-B14F-4D97-AF65-F5344CB8AC3E}">
        <p14:creationId xmlns:p14="http://schemas.microsoft.com/office/powerpoint/2010/main" val="239967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20FF-0AD9-42F5-8057-60A3369583A2}"/>
              </a:ext>
            </a:extLst>
          </p:cNvPr>
          <p:cNvSpPr>
            <a:spLocks noGrp="1"/>
          </p:cNvSpPr>
          <p:nvPr>
            <p:ph type="title"/>
          </p:nvPr>
        </p:nvSpPr>
        <p:spPr/>
        <p:txBody>
          <a:bodyPr/>
          <a:lstStyle/>
          <a:p>
            <a:r>
              <a:rPr lang="en-US" dirty="0"/>
              <a:t>Stay positive, healthy and optimistic! Share with you my shots on road in India:</a:t>
            </a:r>
          </a:p>
        </p:txBody>
      </p:sp>
      <p:pic>
        <p:nvPicPr>
          <p:cNvPr id="5" name="Content Placeholder 4">
            <a:extLst>
              <a:ext uri="{FF2B5EF4-FFF2-40B4-BE49-F238E27FC236}">
                <a16:creationId xmlns:a16="http://schemas.microsoft.com/office/drawing/2014/main" id="{956C36E8-1518-45DE-861E-BD15848D362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8516" y="1257722"/>
            <a:ext cx="7543799" cy="5010434"/>
          </a:xfrm>
        </p:spPr>
      </p:pic>
    </p:spTree>
    <p:extLst>
      <p:ext uri="{BB962C8B-B14F-4D97-AF65-F5344CB8AC3E}">
        <p14:creationId xmlns:p14="http://schemas.microsoft.com/office/powerpoint/2010/main" val="9552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6192C2-D96A-4C05-94F4-7755ED3DC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2858" y="173736"/>
            <a:ext cx="9564325" cy="6352425"/>
          </a:xfrm>
          <a:prstGeom prst="rect">
            <a:avLst/>
          </a:prstGeom>
        </p:spPr>
      </p:pic>
    </p:spTree>
    <p:extLst>
      <p:ext uri="{BB962C8B-B14F-4D97-AF65-F5344CB8AC3E}">
        <p14:creationId xmlns:p14="http://schemas.microsoft.com/office/powerpoint/2010/main" val="95602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064D3-2703-49CE-92D9-5D4116C50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0500"/>
            <a:ext cx="9753600" cy="6477000"/>
          </a:xfrm>
          <a:prstGeom prst="rect">
            <a:avLst/>
          </a:prstGeom>
          <a:effectLst>
            <a:glow rad="228600">
              <a:schemeClr val="accent1">
                <a:alpha val="40000"/>
              </a:schemeClr>
            </a:glow>
          </a:effectLst>
        </p:spPr>
      </p:pic>
    </p:spTree>
    <p:extLst>
      <p:ext uri="{BB962C8B-B14F-4D97-AF65-F5344CB8AC3E}">
        <p14:creationId xmlns:p14="http://schemas.microsoft.com/office/powerpoint/2010/main" val="39745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C4D68-924D-4A3D-A7F6-A1C799B4C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8376" y="173736"/>
            <a:ext cx="6175248" cy="6510528"/>
          </a:xfrm>
          <a:prstGeom prst="rect">
            <a:avLst/>
          </a:prstGeom>
        </p:spPr>
      </p:pic>
    </p:spTree>
    <p:extLst>
      <p:ext uri="{BB962C8B-B14F-4D97-AF65-F5344CB8AC3E}">
        <p14:creationId xmlns:p14="http://schemas.microsoft.com/office/powerpoint/2010/main" val="158056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05044-0DA9-442D-B51C-AEB3519D6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1227" y="921774"/>
            <a:ext cx="8037495" cy="5095568"/>
          </a:xfrm>
          <a:prstGeom prst="rect">
            <a:avLst/>
          </a:prstGeom>
        </p:spPr>
      </p:pic>
    </p:spTree>
    <p:extLst>
      <p:ext uri="{BB962C8B-B14F-4D97-AF65-F5344CB8AC3E}">
        <p14:creationId xmlns:p14="http://schemas.microsoft.com/office/powerpoint/2010/main" val="8764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Poverty: a Snapshot</a:t>
            </a:r>
          </a:p>
        </p:txBody>
      </p:sp>
      <p:sp>
        <p:nvSpPr>
          <p:cNvPr id="4" name="Content Placeholder 3">
            <a:extLst>
              <a:ext uri="{FF2B5EF4-FFF2-40B4-BE49-F238E27FC236}">
                <a16:creationId xmlns:a16="http://schemas.microsoft.com/office/drawing/2014/main" id="{F7A7B934-8DBE-4B18-9268-376EE5A90348}"/>
              </a:ext>
            </a:extLst>
          </p:cNvPr>
          <p:cNvSpPr>
            <a:spLocks noGrp="1"/>
          </p:cNvSpPr>
          <p:nvPr>
            <p:ph idx="1"/>
          </p:nvPr>
        </p:nvSpPr>
        <p:spPr/>
        <p:txBody>
          <a:bodyPr/>
          <a:lstStyle/>
          <a:p>
            <a:r>
              <a:rPr lang="en-US" dirty="0"/>
              <a:t>Please look at the snapshot of a UN table on poverty, and ask: Do I have any personal knowledge about these countries in the following partial table? If I am not from these countries, I have no family members or relatives from these countries, I have no friends from these countries; then ask this question: Am I using any product from these countries? I have confidence to say that almost 100% you will find a label “Made in _____”, you can fill this blank with one of these countries. </a:t>
            </a:r>
          </a:p>
          <a:p>
            <a:endParaRPr lang="en-US" dirty="0"/>
          </a:p>
          <a:p>
            <a:r>
              <a:rPr lang="en-US" dirty="0"/>
              <a:t>We are related to poverty. And we maybe part of the causal link of poverty in global political economy.</a:t>
            </a:r>
          </a:p>
        </p:txBody>
      </p:sp>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9BCDE0-01F9-4166-A980-43DABD4435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372" y="173736"/>
            <a:ext cx="9508812" cy="6315554"/>
          </a:xfrm>
          <a:prstGeom prst="rect">
            <a:avLst/>
          </a:prstGeom>
        </p:spPr>
      </p:pic>
    </p:spTree>
    <p:extLst>
      <p:ext uri="{BB962C8B-B14F-4D97-AF65-F5344CB8AC3E}">
        <p14:creationId xmlns:p14="http://schemas.microsoft.com/office/powerpoint/2010/main" val="103099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338A9-BCC5-46F1-9C7B-667DDCF5A1E8}"/>
              </a:ext>
            </a:extLst>
          </p:cNvPr>
          <p:cNvPicPr>
            <a:picLocks noChangeAspect="1"/>
          </p:cNvPicPr>
          <p:nvPr/>
        </p:nvPicPr>
        <p:blipFill>
          <a:blip r:embed="rId2"/>
          <a:stretch>
            <a:fillRect/>
          </a:stretch>
        </p:blipFill>
        <p:spPr>
          <a:xfrm>
            <a:off x="1713781" y="314413"/>
            <a:ext cx="8725366" cy="6201406"/>
          </a:xfrm>
          <a:prstGeom prst="rect">
            <a:avLst/>
          </a:prstGeom>
        </p:spPr>
      </p:pic>
    </p:spTree>
    <p:extLst>
      <p:ext uri="{BB962C8B-B14F-4D97-AF65-F5344CB8AC3E}">
        <p14:creationId xmlns:p14="http://schemas.microsoft.com/office/powerpoint/2010/main" val="66909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D661-D15A-4E09-8217-E2B5C05CBC9D}"/>
              </a:ext>
            </a:extLst>
          </p:cNvPr>
          <p:cNvSpPr>
            <a:spLocks noGrp="1"/>
          </p:cNvSpPr>
          <p:nvPr>
            <p:ph type="title"/>
          </p:nvPr>
        </p:nvSpPr>
        <p:spPr/>
        <p:txBody>
          <a:bodyPr/>
          <a:lstStyle/>
          <a:p>
            <a:r>
              <a:rPr lang="en-US" dirty="0"/>
              <a:t>Multidimensional Poverty Index: developing countries, 2019</a:t>
            </a:r>
            <a:br>
              <a:rPr lang="en-US" dirty="0"/>
            </a:br>
            <a:endParaRPr lang="en-US" dirty="0"/>
          </a:p>
        </p:txBody>
      </p:sp>
      <p:sp>
        <p:nvSpPr>
          <p:cNvPr id="3" name="Content Placeholder 2">
            <a:extLst>
              <a:ext uri="{FF2B5EF4-FFF2-40B4-BE49-F238E27FC236}">
                <a16:creationId xmlns:a16="http://schemas.microsoft.com/office/drawing/2014/main" id="{50477E2F-3309-4C1D-ABCC-CA403DAC2770}"/>
              </a:ext>
            </a:extLst>
          </p:cNvPr>
          <p:cNvSpPr>
            <a:spLocks noGrp="1"/>
          </p:cNvSpPr>
          <p:nvPr>
            <p:ph idx="1"/>
          </p:nvPr>
        </p:nvSpPr>
        <p:spPr/>
        <p:txBody>
          <a:bodyPr/>
          <a:lstStyle/>
          <a:p>
            <a:r>
              <a:rPr lang="en-US" dirty="0"/>
              <a:t>You can have a glimpse of Global Poverty from the following UN report.</a:t>
            </a:r>
          </a:p>
          <a:p>
            <a:pPr lvl="0"/>
            <a:r>
              <a:rPr lang="en-US" dirty="0">
                <a:solidFill>
                  <a:srgbClr val="000000"/>
                </a:solidFill>
                <a:latin typeface="source_sans_proregular"/>
                <a:hlinkClick r:id="rId2" tooltip="Home">
                  <a:extLst>
                    <a:ext uri="{A12FA001-AC4F-418D-AE19-62706E023703}">
                      <ahyp:hlinkClr xmlns:ahyp="http://schemas.microsoft.com/office/drawing/2018/hyperlinkcolor" val="tx"/>
                    </a:ext>
                  </a:extLst>
                </a:hlinkClick>
              </a:rPr>
              <a:t>Human Development Reports</a:t>
            </a:r>
            <a:r>
              <a:rPr lang="en-US" dirty="0">
                <a:solidFill>
                  <a:srgbClr val="000000"/>
                </a:solidFill>
                <a:latin typeface="source_sans_proregular"/>
              </a:rPr>
              <a:t> by  </a:t>
            </a:r>
            <a:r>
              <a:rPr lang="en-US" sz="1600" cap="all" dirty="0">
                <a:solidFill>
                  <a:srgbClr val="000000"/>
                </a:solidFill>
                <a:latin typeface="Arial" panose="020B0604020202020204" pitchFamily="34" charset="0"/>
              </a:rPr>
              <a:t>United Nations Development </a:t>
            </a:r>
            <a:r>
              <a:rPr lang="en-US" sz="1600" cap="all" dirty="0" err="1">
                <a:solidFill>
                  <a:srgbClr val="000000"/>
                </a:solidFill>
                <a:latin typeface="Arial" panose="020B0604020202020204" pitchFamily="34" charset="0"/>
              </a:rPr>
              <a:t>Programme</a:t>
            </a:r>
            <a:endParaRPr lang="en-US" sz="1600" cap="all" dirty="0">
              <a:solidFill>
                <a:srgbClr val="000000"/>
              </a:solidFill>
              <a:latin typeface="Arial" panose="020B0604020202020204" pitchFamily="34" charset="0"/>
            </a:endParaRPr>
          </a:p>
          <a:p>
            <a:endParaRPr lang="en-US" sz="1600" dirty="0">
              <a:latin typeface="source_sans_proregular"/>
            </a:endParaRPr>
          </a:p>
          <a:p>
            <a:r>
              <a:rPr lang="en-US" dirty="0">
                <a:hlinkClick r:id="rId3"/>
              </a:rPr>
              <a:t>http://hdr.undp.org/en/content/table-6-multidimensional-poverty-index-developing-countries</a:t>
            </a:r>
            <a:endParaRPr lang="en-US" dirty="0"/>
          </a:p>
          <a:p>
            <a:endParaRPr lang="en-US" dirty="0"/>
          </a:p>
          <a:p>
            <a:r>
              <a:rPr lang="en-US" dirty="0"/>
              <a:t>If you have no time to peruse these reports and graphs, please watch the following video clips in order to have a visual image of poverty and the multidimensional definition of poverty around the world:</a:t>
            </a:r>
          </a:p>
        </p:txBody>
      </p:sp>
    </p:spTree>
    <p:extLst>
      <p:ext uri="{BB962C8B-B14F-4D97-AF65-F5344CB8AC3E}">
        <p14:creationId xmlns:p14="http://schemas.microsoft.com/office/powerpoint/2010/main" val="1042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65AF-4598-4454-AA24-181E2A9DB4E0}"/>
              </a:ext>
            </a:extLst>
          </p:cNvPr>
          <p:cNvSpPr>
            <a:spLocks noGrp="1"/>
          </p:cNvSpPr>
          <p:nvPr>
            <p:ph type="title"/>
          </p:nvPr>
        </p:nvSpPr>
        <p:spPr/>
        <p:txBody>
          <a:bodyPr/>
          <a:lstStyle/>
          <a:p>
            <a:r>
              <a:rPr lang="en-US" dirty="0"/>
              <a:t>1.3 billion people worldwide 'multidimensionally poor': UN report</a:t>
            </a:r>
          </a:p>
        </p:txBody>
      </p:sp>
      <p:pic>
        <p:nvPicPr>
          <p:cNvPr id="4" name="Online Media 3" title="1.3 billion people worldwide 'multidimensionally poor': UN report">
            <a:hlinkClick r:id="" action="ppaction://media"/>
            <a:extLst>
              <a:ext uri="{FF2B5EF4-FFF2-40B4-BE49-F238E27FC236}">
                <a16:creationId xmlns:a16="http://schemas.microsoft.com/office/drawing/2014/main" id="{B17CCE5B-B358-41A3-A1F2-E12D7AFBAC59}"/>
              </a:ext>
            </a:extLst>
          </p:cNvPr>
          <p:cNvPicPr>
            <a:picLocks noGrp="1" noRot="1" noChangeAspect="1"/>
          </p:cNvPicPr>
          <p:nvPr>
            <p:ph idx="1"/>
            <a:videoFile r:link="rId1"/>
          </p:nvPr>
        </p:nvPicPr>
        <p:blipFill>
          <a:blip r:embed="rId3"/>
          <a:stretch>
            <a:fillRect/>
          </a:stretch>
        </p:blipFill>
        <p:spPr>
          <a:xfrm>
            <a:off x="2032000" y="1600200"/>
            <a:ext cx="8128000" cy="4572000"/>
          </a:xfrm>
          <a:prstGeom prst="rect">
            <a:avLst/>
          </a:prstGeom>
        </p:spPr>
      </p:pic>
    </p:spTree>
    <p:extLst>
      <p:ext uri="{BB962C8B-B14F-4D97-AF65-F5344CB8AC3E}">
        <p14:creationId xmlns:p14="http://schemas.microsoft.com/office/powerpoint/2010/main" val="160094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D34A-3E27-4292-8580-BE9BCAA8C78C}"/>
              </a:ext>
            </a:extLst>
          </p:cNvPr>
          <p:cNvSpPr>
            <a:spLocks noGrp="1"/>
          </p:cNvSpPr>
          <p:nvPr>
            <p:ph type="title"/>
          </p:nvPr>
        </p:nvSpPr>
        <p:spPr/>
        <p:txBody>
          <a:bodyPr/>
          <a:lstStyle/>
          <a:p>
            <a:r>
              <a:rPr lang="en-US" dirty="0">
                <a:solidFill>
                  <a:srgbClr val="030303"/>
                </a:solidFill>
                <a:latin typeface="Roboto"/>
              </a:rPr>
              <a:t>2019 global Multidimensional Poverty Index</a:t>
            </a:r>
            <a:endParaRPr lang="en-US" dirty="0"/>
          </a:p>
        </p:txBody>
      </p:sp>
      <p:pic>
        <p:nvPicPr>
          <p:cNvPr id="4" name="Online Media 3" title="2019 global Multidimensional Poverty Index">
            <a:hlinkClick r:id="" action="ppaction://media"/>
            <a:extLst>
              <a:ext uri="{FF2B5EF4-FFF2-40B4-BE49-F238E27FC236}">
                <a16:creationId xmlns:a16="http://schemas.microsoft.com/office/drawing/2014/main" id="{3AE42326-1379-4FF9-9C5F-3CFC66DA3048}"/>
              </a:ext>
            </a:extLst>
          </p:cNvPr>
          <p:cNvPicPr>
            <a:picLocks noGrp="1" noRot="1" noChangeAspect="1"/>
          </p:cNvPicPr>
          <p:nvPr>
            <p:ph idx="1"/>
            <a:videoFile r:link="rId1"/>
          </p:nvPr>
        </p:nvPicPr>
        <p:blipFill>
          <a:blip r:embed="rId3"/>
          <a:stretch>
            <a:fillRect/>
          </a:stretch>
        </p:blipFill>
        <p:spPr>
          <a:xfrm>
            <a:off x="2032000" y="1600200"/>
            <a:ext cx="8128000" cy="4572000"/>
          </a:xfrm>
          <a:prstGeom prst="rect">
            <a:avLst/>
          </a:prstGeom>
        </p:spPr>
      </p:pic>
    </p:spTree>
    <p:extLst>
      <p:ext uri="{BB962C8B-B14F-4D97-AF65-F5344CB8AC3E}">
        <p14:creationId xmlns:p14="http://schemas.microsoft.com/office/powerpoint/2010/main" val="361044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14B4-C8E4-4BC8-9F81-5D07CF7E6E6F}"/>
              </a:ext>
            </a:extLst>
          </p:cNvPr>
          <p:cNvSpPr>
            <a:spLocks noGrp="1"/>
          </p:cNvSpPr>
          <p:nvPr>
            <p:ph type="title"/>
          </p:nvPr>
        </p:nvSpPr>
        <p:spPr/>
        <p:txBody>
          <a:bodyPr/>
          <a:lstStyle/>
          <a:p>
            <a:r>
              <a:rPr lang="en-US" dirty="0">
                <a:solidFill>
                  <a:srgbClr val="030303"/>
                </a:solidFill>
                <a:latin typeface="Roboto"/>
              </a:rPr>
              <a:t>Global MPI 2018: Poverty is expensive</a:t>
            </a:r>
            <a:endParaRPr lang="en-US" dirty="0"/>
          </a:p>
        </p:txBody>
      </p:sp>
      <p:pic>
        <p:nvPicPr>
          <p:cNvPr id="4" name="Online Media 3" title="Global MPI 2018: Poverty is expensive">
            <a:hlinkClick r:id="" action="ppaction://media"/>
            <a:extLst>
              <a:ext uri="{FF2B5EF4-FFF2-40B4-BE49-F238E27FC236}">
                <a16:creationId xmlns:a16="http://schemas.microsoft.com/office/drawing/2014/main" id="{8F6CC126-E9E2-4D0E-AFCD-82ADE2F5D4FC}"/>
              </a:ext>
            </a:extLst>
          </p:cNvPr>
          <p:cNvPicPr>
            <a:picLocks noGrp="1" noRot="1" noChangeAspect="1"/>
          </p:cNvPicPr>
          <p:nvPr>
            <p:ph idx="1"/>
            <a:videoFile r:link="rId1"/>
          </p:nvPr>
        </p:nvPicPr>
        <p:blipFill>
          <a:blip r:embed="rId3"/>
          <a:stretch>
            <a:fillRect/>
          </a:stretch>
        </p:blipFill>
        <p:spPr>
          <a:xfrm>
            <a:off x="2032000" y="1600200"/>
            <a:ext cx="8128000" cy="4572000"/>
          </a:xfrm>
          <a:prstGeom prst="rect">
            <a:avLst/>
          </a:prstGeom>
        </p:spPr>
      </p:pic>
    </p:spTree>
    <p:extLst>
      <p:ext uri="{BB962C8B-B14F-4D97-AF65-F5344CB8AC3E}">
        <p14:creationId xmlns:p14="http://schemas.microsoft.com/office/powerpoint/2010/main" val="129843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73CC-0FDF-44E2-BEBE-18BD30A9F60E}"/>
              </a:ext>
            </a:extLst>
          </p:cNvPr>
          <p:cNvSpPr>
            <a:spLocks noGrp="1"/>
          </p:cNvSpPr>
          <p:nvPr>
            <p:ph type="title"/>
          </p:nvPr>
        </p:nvSpPr>
        <p:spPr/>
        <p:txBody>
          <a:bodyPr/>
          <a:lstStyle/>
          <a:p>
            <a:r>
              <a:rPr lang="en-US" dirty="0">
                <a:latin typeface="Arial" charset="0"/>
                <a:ea typeface="MS Gothic" charset="-128"/>
              </a:rPr>
              <a:t>The huge global unevenness in per capita income</a:t>
            </a:r>
            <a:endParaRPr lang="en-US" dirty="0"/>
          </a:p>
        </p:txBody>
      </p:sp>
      <p:pic>
        <p:nvPicPr>
          <p:cNvPr id="4" name="Content Placeholder 3">
            <a:extLst>
              <a:ext uri="{FF2B5EF4-FFF2-40B4-BE49-F238E27FC236}">
                <a16:creationId xmlns:a16="http://schemas.microsoft.com/office/drawing/2014/main" id="{E5D35617-EB88-48E5-B053-E7DEB0937F43}"/>
              </a:ext>
            </a:extLst>
          </p:cNvPr>
          <p:cNvPicPr>
            <a:picLocks noGrp="1" noChangeAspect="1"/>
          </p:cNvPicPr>
          <p:nvPr>
            <p:ph idx="1"/>
          </p:nvPr>
        </p:nvPicPr>
        <p:blipFill>
          <a:blip r:embed="rId2"/>
          <a:stretch>
            <a:fillRect/>
          </a:stretch>
        </p:blipFill>
        <p:spPr>
          <a:xfrm>
            <a:off x="1002664" y="1627517"/>
            <a:ext cx="8175841" cy="4622076"/>
          </a:xfrm>
          <a:prstGeom prst="rect">
            <a:avLst/>
          </a:prstGeom>
        </p:spPr>
      </p:pic>
      <p:sp>
        <p:nvSpPr>
          <p:cNvPr id="5" name="TextBox 4">
            <a:extLst>
              <a:ext uri="{FF2B5EF4-FFF2-40B4-BE49-F238E27FC236}">
                <a16:creationId xmlns:a16="http://schemas.microsoft.com/office/drawing/2014/main" id="{CAC25214-3C8A-40C7-AE5C-9124FABFDABE}"/>
              </a:ext>
            </a:extLst>
          </p:cNvPr>
          <p:cNvSpPr txBox="1"/>
          <p:nvPr/>
        </p:nvSpPr>
        <p:spPr>
          <a:xfrm>
            <a:off x="9397041" y="4203939"/>
            <a:ext cx="1932317" cy="1477328"/>
          </a:xfrm>
          <a:prstGeom prst="rect">
            <a:avLst/>
          </a:prstGeom>
          <a:noFill/>
        </p:spPr>
        <p:txBody>
          <a:bodyPr wrap="square" rtlCol="0">
            <a:spAutoFit/>
          </a:bodyPr>
          <a:lstStyle/>
          <a:p>
            <a:r>
              <a:rPr lang="en-US" i="1" dirty="0">
                <a:latin typeface="Arial" charset="0"/>
                <a:ea typeface="MS Gothic" charset="-128"/>
              </a:rPr>
              <a:t>Source</a:t>
            </a:r>
            <a:r>
              <a:rPr lang="en-US" dirty="0">
                <a:latin typeface="Arial" charset="0"/>
                <a:ea typeface="MS Gothic" charset="-128"/>
              </a:rPr>
              <a:t>: based on World Bank, 2012: Table 1; Peter Dicken, </a:t>
            </a:r>
            <a:r>
              <a:rPr lang="en-US" i="1" dirty="0">
                <a:latin typeface="Arial" charset="0"/>
                <a:ea typeface="MS Gothic" charset="-128"/>
              </a:rPr>
              <a:t>Global Shift</a:t>
            </a:r>
            <a:r>
              <a:rPr lang="en-US" dirty="0">
                <a:latin typeface="Arial" charset="0"/>
                <a:ea typeface="MS Gothic" charset="-128"/>
              </a:rPr>
              <a:t>.</a:t>
            </a:r>
            <a:endParaRPr lang="en-US" dirty="0"/>
          </a:p>
        </p:txBody>
      </p:sp>
      <p:sp>
        <p:nvSpPr>
          <p:cNvPr id="6" name="TextBox 5">
            <a:extLst>
              <a:ext uri="{FF2B5EF4-FFF2-40B4-BE49-F238E27FC236}">
                <a16:creationId xmlns:a16="http://schemas.microsoft.com/office/drawing/2014/main" id="{04DDB05A-0995-4DB3-A708-836BA6E3924A}"/>
              </a:ext>
            </a:extLst>
          </p:cNvPr>
          <p:cNvSpPr txBox="1"/>
          <p:nvPr/>
        </p:nvSpPr>
        <p:spPr>
          <a:xfrm>
            <a:off x="9333781" y="1782792"/>
            <a:ext cx="2081842" cy="2308324"/>
          </a:xfrm>
          <a:prstGeom prst="rect">
            <a:avLst/>
          </a:prstGeom>
          <a:noFill/>
        </p:spPr>
        <p:txBody>
          <a:bodyPr wrap="square" rtlCol="0">
            <a:spAutoFit/>
          </a:bodyPr>
          <a:lstStyle/>
          <a:p>
            <a:r>
              <a:rPr lang="en-US" sz="1600" dirty="0"/>
              <a:t>The North-South divide in terms of income is vividly colored. Australia, New Zealand are exceptions that prove the rule. Can you find them on map?</a:t>
            </a:r>
          </a:p>
        </p:txBody>
      </p:sp>
    </p:spTree>
    <p:extLst>
      <p:ext uri="{BB962C8B-B14F-4D97-AF65-F5344CB8AC3E}">
        <p14:creationId xmlns:p14="http://schemas.microsoft.com/office/powerpoint/2010/main" val="130455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625</TotalTime>
  <Words>2298</Words>
  <Application>Microsoft Office PowerPoint</Application>
  <PresentationFormat>Widescreen</PresentationFormat>
  <Paragraphs>89</Paragraphs>
  <Slides>30</Slides>
  <Notes>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&amp;quot</vt:lpstr>
      <vt:lpstr>Roboto</vt:lpstr>
      <vt:lpstr>source_sans_proregular</vt:lpstr>
      <vt:lpstr>SourceSansPro</vt:lpstr>
      <vt:lpstr>Arial</vt:lpstr>
      <vt:lpstr>Euphemia</vt:lpstr>
      <vt:lpstr>Plantagenet Cherokee</vt:lpstr>
      <vt:lpstr>Segoe UI</vt:lpstr>
      <vt:lpstr>Wingdings</vt:lpstr>
      <vt:lpstr>Academic Literature 16x9</vt:lpstr>
      <vt:lpstr>International Trade and Development</vt:lpstr>
      <vt:lpstr>Puzzles</vt:lpstr>
      <vt:lpstr>Poverty: a Snapshot</vt:lpstr>
      <vt:lpstr>PowerPoint Presentation</vt:lpstr>
      <vt:lpstr>Multidimensional Poverty Index: developing countries, 2019 </vt:lpstr>
      <vt:lpstr>1.3 billion people worldwide 'multidimensionally poor': UN report</vt:lpstr>
      <vt:lpstr>2019 global Multidimensional Poverty Index</vt:lpstr>
      <vt:lpstr>Global MPI 2018: Poverty is expensive</vt:lpstr>
      <vt:lpstr>The huge global unevenness in per capita income</vt:lpstr>
      <vt:lpstr>The widening income gap between countries </vt:lpstr>
      <vt:lpstr>Global distribution of per capita income </vt:lpstr>
      <vt:lpstr>Changing geography of the world’s poorest population</vt:lpstr>
      <vt:lpstr>The top end wins: changes in the incomes of the top and bottom segments of the population </vt:lpstr>
      <vt:lpstr>A Guide to Statistics on Historical Trends in Income Inequality January 13, 2020, by Chad Stone, Danilo Trisi, Arloc Sherman, Jennifer Beltrán  https://www.cbpp.org/research/poverty-and-inequality/a-guide-to-statistics-on-historical-trends-in-income-inequality</vt:lpstr>
      <vt:lpstr>PowerPoint Presentation</vt:lpstr>
      <vt:lpstr>Wealth Is More Unequal Than Income in U.S.</vt:lpstr>
      <vt:lpstr>Modernization Theory and Its Challengers—Dependency Theory</vt:lpstr>
      <vt:lpstr>Engel’s Law: Income Elasticity of Demand</vt:lpstr>
      <vt:lpstr>Singer-Prebisch Theory (the Prebisch–Singer hypothesis): Terms of Trade</vt:lpstr>
      <vt:lpstr>PowerPoint Presentation</vt:lpstr>
      <vt:lpstr>Import Substitution Industrialization (ISI): Experiment and Failure</vt:lpstr>
      <vt:lpstr>PowerPoint Presentation</vt:lpstr>
      <vt:lpstr>PowerPoint Presentation</vt:lpstr>
      <vt:lpstr>Concluding Remarks</vt:lpstr>
      <vt:lpstr>Stay positive, healthy and optimistic! Share with you my shots on road in India: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Trade and Development</dc:title>
  <dc:creator>Ming Xia</dc:creator>
  <cp:lastModifiedBy>Ming Xia</cp:lastModifiedBy>
  <cp:revision>37</cp:revision>
  <dcterms:created xsi:type="dcterms:W3CDTF">2020-04-05T23:37:13Z</dcterms:created>
  <dcterms:modified xsi:type="dcterms:W3CDTF">2020-04-06T17:05:41Z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