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56" r:id="rId5"/>
    <p:sldId id="280" r:id="rId6"/>
    <p:sldId id="281" r:id="rId7"/>
    <p:sldId id="263" r:id="rId8"/>
    <p:sldId id="279" r:id="rId9"/>
    <p:sldId id="264" r:id="rId10"/>
    <p:sldId id="266" r:id="rId11"/>
    <p:sldId id="267" r:id="rId12"/>
    <p:sldId id="276" r:id="rId13"/>
    <p:sldId id="275" r:id="rId14"/>
    <p:sldId id="272" r:id="rId15"/>
    <p:sldId id="268" r:id="rId16"/>
    <p:sldId id="269" r:id="rId17"/>
    <p:sldId id="271" r:id="rId18"/>
    <p:sldId id="273" r:id="rId19"/>
    <p:sldId id="274" r:id="rId20"/>
    <p:sldId id="278" r:id="rId21"/>
    <p:sldId id="277" r:id="rId22"/>
    <p:sldId id="282" r:id="rId23"/>
    <p:sldId id="287" r:id="rId24"/>
    <p:sldId id="283" r:id="rId25"/>
    <p:sldId id="284" r:id="rId26"/>
    <p:sldId id="285" r:id="rId27"/>
    <p:sldId id="286"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howGuides="1">
      <p:cViewPr varScale="1">
        <p:scale>
          <a:sx n="83" d="100"/>
          <a:sy n="83" d="100"/>
        </p:scale>
        <p:origin x="45" y="561"/>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2/17/2021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2/17/2021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2/17/2021</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2/17/2021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2/17/2021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2/17/2021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2/17/2021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2/17/2021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2/17/2021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2/17/2021</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2/17/2021</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2/17/2021</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2/17/2021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2/17/2021</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https://creativecommons.org/licenses/by-nc-sa/3.0/" TargetMode="External"/><Relationship Id="rId4" Type="http://schemas.openxmlformats.org/officeDocument/2006/relationships/hyperlink" Target="http://en.uncyclopedia.co/wiki/Alexander_Hamilton"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thebalance.com/communism-characteristics-pros-cons-examples-3305589"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thebalance.com/mercantilism-definition-examples-significance-today-4163347"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Economies_of_scale" TargetMode="External"/><Relationship Id="rId2" Type="http://schemas.openxmlformats.org/officeDocument/2006/relationships/hyperlink" Target="https://en.wikipedia.org/wiki/Infant_industry_argument" TargetMode="External"/><Relationship Id="rId1" Type="http://schemas.openxmlformats.org/officeDocument/2006/relationships/slideLayout" Target="../slideLayouts/slideLayout2.xml"/><Relationship Id="rId4" Type="http://schemas.openxmlformats.org/officeDocument/2006/relationships/hyperlink" Target="https://en.wikipedia.org/wiki/Internal_improvemen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www.youtube.com/embed/videoseries?list=PLV78EPlNCZ5B1vHkRicCAdpbDqZ1DpLg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04900" y="2292094"/>
            <a:ext cx="5734050" cy="2219691"/>
          </a:xfrm>
        </p:spPr>
        <p:txBody>
          <a:bodyPr anchor="ctr"/>
          <a:lstStyle/>
          <a:p>
            <a:r>
              <a:rPr lang="en-US" dirty="0"/>
              <a:t>Mercantilism, </a:t>
            </a:r>
            <a:r>
              <a:rPr lang="en-US" dirty="0" err="1"/>
              <a:t>Statism</a:t>
            </a:r>
            <a:r>
              <a:rPr lang="en-US" dirty="0"/>
              <a:t>, Realism, Nationalism</a:t>
            </a:r>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7355458" y="1310656"/>
            <a:ext cx="4411960" cy="4208604"/>
          </a:xfrm>
        </p:spPr>
      </p:pic>
      <p:sp>
        <p:nvSpPr>
          <p:cNvPr id="2" name="TextBox 1">
            <a:extLst>
              <a:ext uri="{FF2B5EF4-FFF2-40B4-BE49-F238E27FC236}">
                <a16:creationId xmlns:a16="http://schemas.microsoft.com/office/drawing/2014/main" id="{D1B065FA-FEEC-4F8B-857D-93F6BDD92A62}"/>
              </a:ext>
            </a:extLst>
          </p:cNvPr>
          <p:cNvSpPr txBox="1"/>
          <p:nvPr/>
        </p:nvSpPr>
        <p:spPr>
          <a:xfrm>
            <a:off x="7428650" y="5519260"/>
            <a:ext cx="4338767" cy="230832"/>
          </a:xfrm>
          <a:prstGeom prst="rect">
            <a:avLst/>
          </a:prstGeom>
          <a:noFill/>
        </p:spPr>
        <p:txBody>
          <a:bodyPr wrap="square" rtlCol="0">
            <a:spAutoFit/>
          </a:bodyPr>
          <a:lstStyle/>
          <a:p>
            <a:r>
              <a:rPr lang="en-US" sz="900">
                <a:hlinkClick r:id="rId4" tooltip="http://en.uncyclopedia.co/wiki/Alexander_Hamilton"/>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6D2668-6AEB-48F6-9693-CA638E4EBE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92" y="381000"/>
            <a:ext cx="9119616" cy="6096000"/>
          </a:xfrm>
          <a:prstGeom prst="rect">
            <a:avLst/>
          </a:prstGeom>
        </p:spPr>
      </p:pic>
    </p:spTree>
    <p:extLst>
      <p:ext uri="{BB962C8B-B14F-4D97-AF65-F5344CB8AC3E}">
        <p14:creationId xmlns:p14="http://schemas.microsoft.com/office/powerpoint/2010/main" val="23933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BFF0C-0680-4EFC-81BB-1ECF40A98B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92" y="381000"/>
            <a:ext cx="9119616" cy="6096000"/>
          </a:xfrm>
          <a:prstGeom prst="rect">
            <a:avLst/>
          </a:prstGeom>
        </p:spPr>
      </p:pic>
    </p:spTree>
    <p:extLst>
      <p:ext uri="{BB962C8B-B14F-4D97-AF65-F5344CB8AC3E}">
        <p14:creationId xmlns:p14="http://schemas.microsoft.com/office/powerpoint/2010/main" val="372666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557C15-FF48-4B1E-B7A5-442BFC9B45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92" y="381000"/>
            <a:ext cx="9119616" cy="6096000"/>
          </a:xfrm>
          <a:prstGeom prst="rect">
            <a:avLst/>
          </a:prstGeom>
        </p:spPr>
      </p:pic>
    </p:spTree>
    <p:extLst>
      <p:ext uri="{BB962C8B-B14F-4D97-AF65-F5344CB8AC3E}">
        <p14:creationId xmlns:p14="http://schemas.microsoft.com/office/powerpoint/2010/main" val="373660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5CDB0-FDD2-405B-83BD-8C3CF0813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92" y="381000"/>
            <a:ext cx="9119616" cy="6096000"/>
          </a:xfrm>
          <a:prstGeom prst="rect">
            <a:avLst/>
          </a:prstGeom>
        </p:spPr>
      </p:pic>
    </p:spTree>
    <p:extLst>
      <p:ext uri="{BB962C8B-B14F-4D97-AF65-F5344CB8AC3E}">
        <p14:creationId xmlns:p14="http://schemas.microsoft.com/office/powerpoint/2010/main" val="250694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8396B-31E0-4B55-BAC9-D2A005ACAA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92" y="381000"/>
            <a:ext cx="9119616" cy="6096000"/>
          </a:xfrm>
          <a:prstGeom prst="rect">
            <a:avLst/>
          </a:prstGeom>
        </p:spPr>
      </p:pic>
    </p:spTree>
    <p:extLst>
      <p:ext uri="{BB962C8B-B14F-4D97-AF65-F5344CB8AC3E}">
        <p14:creationId xmlns:p14="http://schemas.microsoft.com/office/powerpoint/2010/main" val="344410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0F9E7D-91B3-4F4A-9387-3A05C55661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92" y="381000"/>
            <a:ext cx="9119616" cy="6096000"/>
          </a:xfrm>
          <a:prstGeom prst="rect">
            <a:avLst/>
          </a:prstGeom>
        </p:spPr>
      </p:pic>
    </p:spTree>
    <p:extLst>
      <p:ext uri="{BB962C8B-B14F-4D97-AF65-F5344CB8AC3E}">
        <p14:creationId xmlns:p14="http://schemas.microsoft.com/office/powerpoint/2010/main" val="354073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42374C-62D5-47B3-83EE-1D2B67ED1E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92" y="381000"/>
            <a:ext cx="9119616" cy="6096000"/>
          </a:xfrm>
          <a:prstGeom prst="rect">
            <a:avLst/>
          </a:prstGeom>
        </p:spPr>
      </p:pic>
    </p:spTree>
    <p:extLst>
      <p:ext uri="{BB962C8B-B14F-4D97-AF65-F5344CB8AC3E}">
        <p14:creationId xmlns:p14="http://schemas.microsoft.com/office/powerpoint/2010/main" val="334560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C41E8-B967-4996-9AFC-2A270375B3B2}"/>
              </a:ext>
            </a:extLst>
          </p:cNvPr>
          <p:cNvSpPr>
            <a:spLocks noGrp="1"/>
          </p:cNvSpPr>
          <p:nvPr>
            <p:ph type="title"/>
          </p:nvPr>
        </p:nvSpPr>
        <p:spPr/>
        <p:txBody>
          <a:bodyPr/>
          <a:lstStyle/>
          <a:p>
            <a:r>
              <a:rPr lang="en-US" dirty="0"/>
              <a:t>Friedrich List, 1789-1846</a:t>
            </a:r>
          </a:p>
        </p:txBody>
      </p:sp>
      <p:pic>
        <p:nvPicPr>
          <p:cNvPr id="4" name="Content Placeholder 3">
            <a:extLst>
              <a:ext uri="{FF2B5EF4-FFF2-40B4-BE49-F238E27FC236}">
                <a16:creationId xmlns:a16="http://schemas.microsoft.com/office/drawing/2014/main" id="{21C0DE5B-0346-43F0-85D7-039192DC05F4}"/>
              </a:ext>
            </a:extLst>
          </p:cNvPr>
          <p:cNvPicPr>
            <a:picLocks noGrp="1" noChangeAspect="1"/>
          </p:cNvPicPr>
          <p:nvPr>
            <p:ph idx="1"/>
          </p:nvPr>
        </p:nvPicPr>
        <p:blipFill>
          <a:blip r:embed="rId2"/>
          <a:stretch>
            <a:fillRect/>
          </a:stretch>
        </p:blipFill>
        <p:spPr>
          <a:xfrm>
            <a:off x="3333750" y="2214562"/>
            <a:ext cx="5524500" cy="3343275"/>
          </a:xfrm>
          <a:prstGeom prst="rect">
            <a:avLst/>
          </a:prstGeom>
        </p:spPr>
      </p:pic>
    </p:spTree>
    <p:extLst>
      <p:ext uri="{BB962C8B-B14F-4D97-AF65-F5344CB8AC3E}">
        <p14:creationId xmlns:p14="http://schemas.microsoft.com/office/powerpoint/2010/main" val="2763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C8A7FE-0D41-4E88-AC66-5AF2E5DF3E8D}"/>
              </a:ext>
            </a:extLst>
          </p:cNvPr>
          <p:cNvSpPr/>
          <p:nvPr/>
        </p:nvSpPr>
        <p:spPr>
          <a:xfrm>
            <a:off x="1443486" y="920621"/>
            <a:ext cx="9425797" cy="5016758"/>
          </a:xfrm>
          <a:prstGeom prst="rect">
            <a:avLst/>
          </a:prstGeom>
        </p:spPr>
        <p:txBody>
          <a:bodyPr wrap="square">
            <a:spAutoFit/>
          </a:bodyPr>
          <a:lstStyle/>
          <a:p>
            <a:r>
              <a:rPr lang="en-US" sz="3200" dirty="0">
                <a:solidFill>
                  <a:srgbClr val="4D4D4D"/>
                </a:solidFill>
                <a:latin typeface="Georgia" panose="02040502050405020303" pitchFamily="18" charset="0"/>
              </a:rPr>
              <a:t>Best known for his book </a:t>
            </a:r>
            <a:r>
              <a:rPr lang="en-US" sz="3200" i="1" dirty="0">
                <a:solidFill>
                  <a:srgbClr val="4D4D4D"/>
                </a:solidFill>
                <a:latin typeface="Georgia" panose="02040502050405020303" pitchFamily="18" charset="0"/>
              </a:rPr>
              <a:t>The National System of Political Economy</a:t>
            </a:r>
            <a:r>
              <a:rPr lang="en-US" sz="3200" dirty="0">
                <a:solidFill>
                  <a:srgbClr val="4D4D4D"/>
                </a:solidFill>
                <a:latin typeface="Georgia" panose="02040502050405020303" pitchFamily="18" charset="0"/>
              </a:rPr>
              <a:t> (1841) in which he criticized the Smithian school of free trade as inimical to the economic development of the nation, in particular the less well-developed German national economy. In his view, protection was to be a temporary stage on the way to a true system of free trade between equal nation states. During the 1820s, he lived in Pennsylvania, where he contributed to the pro-tariff debates in the United States.</a:t>
            </a:r>
            <a:endParaRPr lang="en-US" sz="3200" dirty="0"/>
          </a:p>
        </p:txBody>
      </p:sp>
    </p:spTree>
    <p:extLst>
      <p:ext uri="{BB962C8B-B14F-4D97-AF65-F5344CB8AC3E}">
        <p14:creationId xmlns:p14="http://schemas.microsoft.com/office/powerpoint/2010/main" val="57223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EDFF9-F27B-4459-B8D6-6F039EEA4273}"/>
              </a:ext>
            </a:extLst>
          </p:cNvPr>
          <p:cNvSpPr>
            <a:spLocks noGrp="1"/>
          </p:cNvSpPr>
          <p:nvPr>
            <p:ph type="title"/>
          </p:nvPr>
        </p:nvSpPr>
        <p:spPr/>
        <p:txBody>
          <a:bodyPr/>
          <a:lstStyle/>
          <a:p>
            <a:r>
              <a:rPr lang="en-US" dirty="0"/>
              <a:t>Catch-up Strategy (a Forced March) for the Late-comer Modernizing Countries </a:t>
            </a:r>
          </a:p>
        </p:txBody>
      </p:sp>
      <p:sp>
        <p:nvSpPr>
          <p:cNvPr id="3" name="Content Placeholder 2">
            <a:extLst>
              <a:ext uri="{FF2B5EF4-FFF2-40B4-BE49-F238E27FC236}">
                <a16:creationId xmlns:a16="http://schemas.microsoft.com/office/drawing/2014/main" id="{59CC9F84-2EA2-436B-8CC5-811359C23A20}"/>
              </a:ext>
            </a:extLst>
          </p:cNvPr>
          <p:cNvSpPr>
            <a:spLocks noGrp="1"/>
          </p:cNvSpPr>
          <p:nvPr>
            <p:ph idx="1"/>
          </p:nvPr>
        </p:nvSpPr>
        <p:spPr>
          <a:xfrm>
            <a:off x="1104900" y="1420483"/>
            <a:ext cx="9982200" cy="4751717"/>
          </a:xfrm>
        </p:spPr>
        <p:txBody>
          <a:bodyPr/>
          <a:lstStyle/>
          <a:p>
            <a:r>
              <a:rPr lang="en-US" dirty="0"/>
              <a:t>Historical stage and backwardness</a:t>
            </a:r>
          </a:p>
          <a:p>
            <a:r>
              <a:rPr lang="en-US" dirty="0"/>
              <a:t>Structural constraint from the early birds—Old Modernized Countries </a:t>
            </a:r>
          </a:p>
          <a:p>
            <a:r>
              <a:rPr lang="en-US" dirty="0"/>
              <a:t>Three Generations: </a:t>
            </a:r>
          </a:p>
          <a:p>
            <a:pPr marL="457200" indent="-457200">
              <a:buAutoNum type="arabicPeriod"/>
            </a:pPr>
            <a:r>
              <a:rPr lang="en-US" dirty="0"/>
              <a:t>Early Birds: UK, then US and France</a:t>
            </a:r>
          </a:p>
          <a:p>
            <a:pPr marL="457200" indent="-457200">
              <a:buAutoNum type="arabicPeriod"/>
            </a:pPr>
            <a:r>
              <a:rPr lang="en-US" dirty="0"/>
              <a:t>Late-comers: Germany, Russia, and Japan</a:t>
            </a:r>
          </a:p>
          <a:p>
            <a:pPr marL="457200" indent="-457200">
              <a:buAutoNum type="arabicPeriod"/>
            </a:pPr>
            <a:r>
              <a:rPr lang="en-US" dirty="0"/>
              <a:t>Late-late comers: China, India, Brazil, etc.</a:t>
            </a:r>
          </a:p>
          <a:p>
            <a:r>
              <a:rPr lang="en-US" dirty="0"/>
              <a:t>Dependency Theory in Latin America and the Developmental State Theory in Asia</a:t>
            </a:r>
          </a:p>
          <a:p>
            <a:r>
              <a:rPr lang="en-US" dirty="0"/>
              <a:t>The East Asian Developmental State</a:t>
            </a:r>
          </a:p>
          <a:p>
            <a:r>
              <a:rPr lang="en-US" dirty="0"/>
              <a:t>The China Model and the Beijing Consensus</a:t>
            </a:r>
          </a:p>
          <a:p>
            <a:endParaRPr lang="en-US" dirty="0"/>
          </a:p>
        </p:txBody>
      </p:sp>
    </p:spTree>
    <p:extLst>
      <p:ext uri="{BB962C8B-B14F-4D97-AF65-F5344CB8AC3E}">
        <p14:creationId xmlns:p14="http://schemas.microsoft.com/office/powerpoint/2010/main" val="17084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4ECA9-4492-42BD-B900-F20B10E716AA}"/>
              </a:ext>
            </a:extLst>
          </p:cNvPr>
          <p:cNvSpPr>
            <a:spLocks noGrp="1"/>
          </p:cNvSpPr>
          <p:nvPr>
            <p:ph type="title"/>
          </p:nvPr>
        </p:nvSpPr>
        <p:spPr/>
        <p:txBody>
          <a:bodyPr/>
          <a:lstStyle/>
          <a:p>
            <a:r>
              <a:rPr lang="en-US" dirty="0"/>
              <a:t>Classic Mercantilism</a:t>
            </a:r>
          </a:p>
        </p:txBody>
      </p:sp>
      <p:sp>
        <p:nvSpPr>
          <p:cNvPr id="3" name="Content Placeholder 2">
            <a:extLst>
              <a:ext uri="{FF2B5EF4-FFF2-40B4-BE49-F238E27FC236}">
                <a16:creationId xmlns:a16="http://schemas.microsoft.com/office/drawing/2014/main" id="{5070B9E4-8EC7-43A9-A898-DBC225BC5F29}"/>
              </a:ext>
            </a:extLst>
          </p:cNvPr>
          <p:cNvSpPr>
            <a:spLocks noGrp="1"/>
          </p:cNvSpPr>
          <p:nvPr>
            <p:ph idx="1"/>
          </p:nvPr>
        </p:nvSpPr>
        <p:spPr>
          <a:xfrm>
            <a:off x="1104900" y="1368725"/>
            <a:ext cx="9982200" cy="4803475"/>
          </a:xfrm>
        </p:spPr>
        <p:txBody>
          <a:bodyPr/>
          <a:lstStyle/>
          <a:p>
            <a:r>
              <a:rPr lang="en-US" dirty="0"/>
              <a:t>The body of thought evolved since the 16</a:t>
            </a:r>
            <a:r>
              <a:rPr lang="en-US" baseline="30000" dirty="0"/>
              <a:t>th</a:t>
            </a:r>
            <a:r>
              <a:rPr lang="en-US" dirty="0"/>
              <a:t> century and the mercantilist doctrine centered on “the power of the state” (Arthur Sheldon, p. 436)</a:t>
            </a:r>
          </a:p>
          <a:p>
            <a:r>
              <a:rPr lang="en-US" dirty="0"/>
              <a:t>A strong central authority</a:t>
            </a:r>
          </a:p>
          <a:p>
            <a:r>
              <a:rPr lang="en-US" dirty="0"/>
              <a:t>The interest of individuals subservient to those of the state</a:t>
            </a:r>
          </a:p>
          <a:p>
            <a:r>
              <a:rPr lang="en-US" dirty="0"/>
              <a:t>State regulations over wage, interest, industry, protective devices and restrictions: tariff.</a:t>
            </a:r>
          </a:p>
          <a:p>
            <a:r>
              <a:rPr lang="en-US" dirty="0"/>
              <a:t>Emphasis on “treasure”—the accumulation of precious metal, gold and silver. </a:t>
            </a:r>
          </a:p>
          <a:p>
            <a:r>
              <a:rPr lang="en-US" dirty="0"/>
              <a:t>Balance of Trade: surplus of trade over imports.</a:t>
            </a:r>
          </a:p>
          <a:p>
            <a:r>
              <a:rPr lang="en-US" dirty="0"/>
              <a:t>Regulation of Industry and manufacturing: protection for infant industry. </a:t>
            </a:r>
          </a:p>
          <a:p>
            <a:r>
              <a:rPr lang="en-US" dirty="0"/>
              <a:t>Alexander Hamilton and Friedrich List</a:t>
            </a:r>
          </a:p>
        </p:txBody>
      </p:sp>
    </p:spTree>
    <p:extLst>
      <p:ext uri="{BB962C8B-B14F-4D97-AF65-F5344CB8AC3E}">
        <p14:creationId xmlns:p14="http://schemas.microsoft.com/office/powerpoint/2010/main" val="59307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472EB-AD73-4035-B546-5CC235B5EF17}"/>
              </a:ext>
            </a:extLst>
          </p:cNvPr>
          <p:cNvSpPr>
            <a:spLocks noGrp="1"/>
          </p:cNvSpPr>
          <p:nvPr>
            <p:ph type="title"/>
          </p:nvPr>
        </p:nvSpPr>
        <p:spPr/>
        <p:txBody>
          <a:bodyPr/>
          <a:lstStyle/>
          <a:p>
            <a:r>
              <a:rPr lang="en-US" b="0" i="0" dirty="0">
                <a:solidFill>
                  <a:srgbClr val="222222"/>
                </a:solidFill>
                <a:effectLst/>
                <a:latin typeface="Publico"/>
              </a:rPr>
              <a:t>The Rise of Neomercantilism</a:t>
            </a:r>
            <a:endParaRPr lang="en-US" dirty="0"/>
          </a:p>
        </p:txBody>
      </p:sp>
      <p:sp>
        <p:nvSpPr>
          <p:cNvPr id="3" name="Content Placeholder 2">
            <a:extLst>
              <a:ext uri="{FF2B5EF4-FFF2-40B4-BE49-F238E27FC236}">
                <a16:creationId xmlns:a16="http://schemas.microsoft.com/office/drawing/2014/main" id="{D3A4EF20-52CC-4A5D-80AF-D90BC255EFDA}"/>
              </a:ext>
            </a:extLst>
          </p:cNvPr>
          <p:cNvSpPr>
            <a:spLocks noGrp="1"/>
          </p:cNvSpPr>
          <p:nvPr>
            <p:ph idx="1"/>
          </p:nvPr>
        </p:nvSpPr>
        <p:spPr/>
        <p:txBody>
          <a:bodyPr>
            <a:normAutofit/>
          </a:bodyPr>
          <a:lstStyle/>
          <a:p>
            <a:r>
              <a:rPr lang="en-US" b="0" i="0" dirty="0">
                <a:solidFill>
                  <a:srgbClr val="222222"/>
                </a:solidFill>
                <a:effectLst/>
                <a:latin typeface="Rubik"/>
              </a:rPr>
              <a:t>In mercantilism, the government strengthens the private owners of the factors of production. These four factors of production are:</a:t>
            </a:r>
          </a:p>
          <a:p>
            <a:pPr marL="0" indent="0">
              <a:buNone/>
            </a:pPr>
            <a:r>
              <a:rPr lang="en-US" b="0" i="0" dirty="0">
                <a:solidFill>
                  <a:srgbClr val="222222"/>
                </a:solidFill>
                <a:effectLst/>
                <a:latin typeface="Rubik"/>
              </a:rPr>
              <a:t>1. Entrepreneurship</a:t>
            </a:r>
          </a:p>
          <a:p>
            <a:pPr marL="0" indent="0">
              <a:buNone/>
            </a:pPr>
            <a:r>
              <a:rPr lang="en-US" b="0" i="0" dirty="0">
                <a:solidFill>
                  <a:srgbClr val="222222"/>
                </a:solidFill>
                <a:effectLst/>
                <a:latin typeface="Rubik"/>
              </a:rPr>
              <a:t>2. Capital goods</a:t>
            </a:r>
          </a:p>
          <a:p>
            <a:pPr marL="0" indent="0">
              <a:buNone/>
            </a:pPr>
            <a:r>
              <a:rPr lang="en-US" b="0" i="0" dirty="0">
                <a:solidFill>
                  <a:srgbClr val="222222"/>
                </a:solidFill>
                <a:effectLst/>
                <a:latin typeface="Rubik"/>
              </a:rPr>
              <a:t>3. Natural resources</a:t>
            </a:r>
          </a:p>
          <a:p>
            <a:pPr marL="0" indent="0">
              <a:buNone/>
            </a:pPr>
            <a:r>
              <a:rPr lang="en-US" b="0" i="0" dirty="0">
                <a:solidFill>
                  <a:srgbClr val="222222"/>
                </a:solidFill>
                <a:effectLst/>
                <a:latin typeface="Rubik"/>
              </a:rPr>
              <a:t>4. Labor</a:t>
            </a:r>
          </a:p>
          <a:p>
            <a:r>
              <a:rPr lang="en-US" b="0" i="0" dirty="0">
                <a:solidFill>
                  <a:srgbClr val="222222"/>
                </a:solidFill>
                <a:effectLst/>
                <a:latin typeface="Rubik"/>
              </a:rPr>
              <a:t>Neomercantilism fits in well with their </a:t>
            </a:r>
            <a:r>
              <a:rPr lang="en-US" b="0" i="0" u="none" strike="noStrike" dirty="0">
                <a:solidFill>
                  <a:srgbClr val="246FC8"/>
                </a:solidFill>
                <a:effectLst/>
                <a:latin typeface="Rubik"/>
                <a:hlinkClick r:id="rId2"/>
              </a:rPr>
              <a:t>communist governments</a:t>
            </a:r>
            <a:r>
              <a:rPr lang="en-US" b="0" i="0" u="none" strike="noStrike" dirty="0">
                <a:solidFill>
                  <a:srgbClr val="246FC8"/>
                </a:solidFill>
                <a:effectLst/>
                <a:latin typeface="Rubik"/>
              </a:rPr>
              <a:t>.</a:t>
            </a:r>
          </a:p>
          <a:p>
            <a:r>
              <a:rPr lang="en-US" b="0" i="0" dirty="0">
                <a:solidFill>
                  <a:srgbClr val="222222"/>
                </a:solidFill>
                <a:effectLst/>
                <a:latin typeface="Rubik"/>
              </a:rPr>
              <a:t>The Great Recession aggravated a tendency toward mercantilism in capitalist countries. For example, in 2014, India elected Hindu nationalist Narendra Modi.</a:t>
            </a:r>
            <a:r>
              <a:rPr lang="en-US" b="0" i="0" u="none" strike="noStrike" baseline="30000" dirty="0">
                <a:solidFill>
                  <a:srgbClr val="0000EE"/>
                </a:solidFill>
                <a:effectLst/>
                <a:latin typeface="Rubik"/>
              </a:rPr>
              <a:t>15</a:t>
            </a:r>
            <a:r>
              <a:rPr lang="en-US" b="0" i="0" dirty="0">
                <a:solidFill>
                  <a:srgbClr val="222222"/>
                </a:solidFill>
                <a:effectLst/>
                <a:latin typeface="Rubik"/>
              </a:rPr>
              <a:t>﻿ In 2016, the United States chose populist Donald Trump for the presidency. Trump's policies follow a form of neo-mercantilism.</a:t>
            </a:r>
            <a:endParaRPr lang="en-US" dirty="0"/>
          </a:p>
        </p:txBody>
      </p:sp>
    </p:spTree>
    <p:extLst>
      <p:ext uri="{BB962C8B-B14F-4D97-AF65-F5344CB8AC3E}">
        <p14:creationId xmlns:p14="http://schemas.microsoft.com/office/powerpoint/2010/main" val="50110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E2081D-1879-4A04-8C37-C48F1414F0AE}"/>
              </a:ext>
            </a:extLst>
          </p:cNvPr>
          <p:cNvPicPr>
            <a:picLocks noChangeAspect="1"/>
          </p:cNvPicPr>
          <p:nvPr/>
        </p:nvPicPr>
        <p:blipFill>
          <a:blip r:embed="rId2"/>
          <a:stretch>
            <a:fillRect/>
          </a:stretch>
        </p:blipFill>
        <p:spPr>
          <a:xfrm>
            <a:off x="1574398" y="883564"/>
            <a:ext cx="7776636" cy="4749450"/>
          </a:xfrm>
          <a:prstGeom prst="rect">
            <a:avLst/>
          </a:prstGeom>
        </p:spPr>
      </p:pic>
      <p:sp>
        <p:nvSpPr>
          <p:cNvPr id="3" name="TextBox 2">
            <a:extLst>
              <a:ext uri="{FF2B5EF4-FFF2-40B4-BE49-F238E27FC236}">
                <a16:creationId xmlns:a16="http://schemas.microsoft.com/office/drawing/2014/main" id="{7A3D98E3-5835-45A1-87D0-DA6F9680E286}"/>
              </a:ext>
            </a:extLst>
          </p:cNvPr>
          <p:cNvSpPr txBox="1"/>
          <p:nvPr/>
        </p:nvSpPr>
        <p:spPr>
          <a:xfrm>
            <a:off x="2679940" y="5739441"/>
            <a:ext cx="6043550" cy="369332"/>
          </a:xfrm>
          <a:prstGeom prst="rect">
            <a:avLst/>
          </a:prstGeom>
          <a:noFill/>
        </p:spPr>
        <p:txBody>
          <a:bodyPr wrap="square" rtlCol="0">
            <a:spAutoFit/>
          </a:bodyPr>
          <a:lstStyle/>
          <a:p>
            <a:r>
              <a:rPr lang="en-US" dirty="0"/>
              <a:t>Ming Xia, </a:t>
            </a:r>
            <a:r>
              <a:rPr lang="en-US" i="1" dirty="0"/>
              <a:t>The Dual Developmental State</a:t>
            </a:r>
            <a:r>
              <a:rPr lang="en-US" dirty="0"/>
              <a:t>, 2000, p. 36.</a:t>
            </a:r>
          </a:p>
        </p:txBody>
      </p:sp>
    </p:spTree>
    <p:extLst>
      <p:ext uri="{BB962C8B-B14F-4D97-AF65-F5344CB8AC3E}">
        <p14:creationId xmlns:p14="http://schemas.microsoft.com/office/powerpoint/2010/main" val="157643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A18D-FD83-445A-A807-A893186BB5E6}"/>
              </a:ext>
            </a:extLst>
          </p:cNvPr>
          <p:cNvSpPr>
            <a:spLocks noGrp="1"/>
          </p:cNvSpPr>
          <p:nvPr>
            <p:ph type="title"/>
          </p:nvPr>
        </p:nvSpPr>
        <p:spPr/>
        <p:txBody>
          <a:bodyPr/>
          <a:lstStyle/>
          <a:p>
            <a:r>
              <a:rPr lang="en-US" dirty="0"/>
              <a:t>Ha-Joon Chang: “Bad Samaritans” and “Kicking Away the Ladder”</a:t>
            </a:r>
          </a:p>
        </p:txBody>
      </p:sp>
      <p:pic>
        <p:nvPicPr>
          <p:cNvPr id="4" name="Content Placeholder 3">
            <a:extLst>
              <a:ext uri="{FF2B5EF4-FFF2-40B4-BE49-F238E27FC236}">
                <a16:creationId xmlns:a16="http://schemas.microsoft.com/office/drawing/2014/main" id="{309D05FE-B3E9-4EB1-B780-23E52DC1509B}"/>
              </a:ext>
            </a:extLst>
          </p:cNvPr>
          <p:cNvPicPr>
            <a:picLocks noGrp="1" noChangeAspect="1"/>
          </p:cNvPicPr>
          <p:nvPr>
            <p:ph idx="1"/>
          </p:nvPr>
        </p:nvPicPr>
        <p:blipFill>
          <a:blip r:embed="rId2"/>
          <a:stretch>
            <a:fillRect/>
          </a:stretch>
        </p:blipFill>
        <p:spPr>
          <a:xfrm>
            <a:off x="1104900" y="1414732"/>
            <a:ext cx="6598316" cy="4402630"/>
          </a:xfrm>
          <a:prstGeom prst="rect">
            <a:avLst/>
          </a:prstGeom>
        </p:spPr>
      </p:pic>
      <p:sp>
        <p:nvSpPr>
          <p:cNvPr id="5" name="TextBox 4">
            <a:extLst>
              <a:ext uri="{FF2B5EF4-FFF2-40B4-BE49-F238E27FC236}">
                <a16:creationId xmlns:a16="http://schemas.microsoft.com/office/drawing/2014/main" id="{916EFC64-2780-4605-B3E7-F214F3B70A4F}"/>
              </a:ext>
            </a:extLst>
          </p:cNvPr>
          <p:cNvSpPr txBox="1"/>
          <p:nvPr/>
        </p:nvSpPr>
        <p:spPr>
          <a:xfrm>
            <a:off x="7786779" y="1454989"/>
            <a:ext cx="3398806" cy="4616648"/>
          </a:xfrm>
          <a:prstGeom prst="rect">
            <a:avLst/>
          </a:prstGeom>
          <a:noFill/>
        </p:spPr>
        <p:txBody>
          <a:bodyPr wrap="square" rtlCol="0">
            <a:spAutoFit/>
          </a:bodyPr>
          <a:lstStyle/>
          <a:p>
            <a:pPr algn="l"/>
            <a:r>
              <a:rPr lang="en-US" sz="1400" b="0" i="0" dirty="0">
                <a:solidFill>
                  <a:srgbClr val="000000"/>
                </a:solidFill>
                <a:effectLst/>
                <a:latin typeface="Times New Roman" panose="02020603050405020304" pitchFamily="18" charset="0"/>
              </a:rPr>
              <a:t>R= Numerous and important restrictions on manufactured imports existed and therefore average tariff rates are not meaningful.</a:t>
            </a:r>
          </a:p>
          <a:p>
            <a:pPr algn="l"/>
            <a:r>
              <a:rPr lang="en-US" sz="1200" b="0" i="0" dirty="0">
                <a:solidFill>
                  <a:srgbClr val="000000"/>
                </a:solidFill>
                <a:effectLst/>
                <a:latin typeface="Times New Roman" panose="02020603050405020304" pitchFamily="18" charset="0"/>
              </a:rPr>
              <a:t>1. World Bank (1991, p. 97, Box table 5.2) provides a similar table, partly drawing on </a:t>
            </a:r>
            <a:r>
              <a:rPr lang="en-US" sz="1200" b="0" i="0" dirty="0" err="1">
                <a:solidFill>
                  <a:srgbClr val="000000"/>
                </a:solidFill>
                <a:effectLst/>
                <a:latin typeface="Times New Roman" panose="02020603050405020304" pitchFamily="18" charset="0"/>
              </a:rPr>
              <a:t>Bairoch's</a:t>
            </a:r>
            <a:r>
              <a:rPr lang="en-US" sz="1200" b="0" i="0" dirty="0">
                <a:solidFill>
                  <a:srgbClr val="000000"/>
                </a:solidFill>
                <a:effectLst/>
                <a:latin typeface="Times New Roman" panose="02020603050405020304" pitchFamily="18" charset="0"/>
              </a:rPr>
              <a:t> own studies that form the basis of the above table. However, the World Bank figures, although in most cases very similar to </a:t>
            </a:r>
            <a:r>
              <a:rPr lang="en-US" sz="1200" b="0" i="0" dirty="0" err="1">
                <a:solidFill>
                  <a:srgbClr val="000000"/>
                </a:solidFill>
                <a:effectLst/>
                <a:latin typeface="Times New Roman" panose="02020603050405020304" pitchFamily="18" charset="0"/>
              </a:rPr>
              <a:t>Bairoch's</a:t>
            </a:r>
            <a:r>
              <a:rPr lang="en-US" sz="1200" b="0" i="0" dirty="0">
                <a:solidFill>
                  <a:srgbClr val="000000"/>
                </a:solidFill>
                <a:effectLst/>
                <a:latin typeface="Times New Roman" panose="02020603050405020304" pitchFamily="18" charset="0"/>
              </a:rPr>
              <a:t> figures, are </a:t>
            </a:r>
            <a:r>
              <a:rPr lang="en-US" sz="1200" b="0" i="1" dirty="0">
                <a:solidFill>
                  <a:srgbClr val="000000"/>
                </a:solidFill>
                <a:effectLst/>
                <a:latin typeface="Times New Roman" panose="02020603050405020304" pitchFamily="18" charset="0"/>
              </a:rPr>
              <a:t>unweighted </a:t>
            </a:r>
            <a:r>
              <a:rPr lang="en-US" sz="1200" b="0" i="0" dirty="0">
                <a:solidFill>
                  <a:srgbClr val="000000"/>
                </a:solidFill>
                <a:effectLst/>
                <a:latin typeface="Times New Roman" panose="02020603050405020304" pitchFamily="18" charset="0"/>
              </a:rPr>
              <a:t>averages, which are obviously less preferable to </a:t>
            </a:r>
            <a:r>
              <a:rPr lang="en-US" sz="1200" b="0" i="1" dirty="0">
                <a:solidFill>
                  <a:srgbClr val="000000"/>
                </a:solidFill>
                <a:effectLst/>
                <a:latin typeface="Times New Roman" panose="02020603050405020304" pitchFamily="18" charset="0"/>
              </a:rPr>
              <a:t>weighted </a:t>
            </a:r>
            <a:r>
              <a:rPr lang="en-US" sz="1200" b="0" i="0" dirty="0">
                <a:solidFill>
                  <a:srgbClr val="000000"/>
                </a:solidFill>
                <a:effectLst/>
                <a:latin typeface="Times New Roman" panose="02020603050405020304" pitchFamily="18" charset="0"/>
              </a:rPr>
              <a:t>average figures that </a:t>
            </a:r>
            <a:r>
              <a:rPr lang="en-US" sz="1200" b="0" i="0" dirty="0" err="1">
                <a:solidFill>
                  <a:srgbClr val="000000"/>
                </a:solidFill>
                <a:effectLst/>
                <a:latin typeface="Times New Roman" panose="02020603050405020304" pitchFamily="18" charset="0"/>
              </a:rPr>
              <a:t>Bairoch</a:t>
            </a:r>
            <a:r>
              <a:rPr lang="en-US" sz="1200" b="0" i="0" dirty="0">
                <a:solidFill>
                  <a:srgbClr val="000000"/>
                </a:solidFill>
                <a:effectLst/>
                <a:latin typeface="Times New Roman" panose="02020603050405020304" pitchFamily="18" charset="0"/>
              </a:rPr>
              <a:t> provides.</a:t>
            </a:r>
            <a:br>
              <a:rPr lang="en-US" sz="1200" b="0" i="0" dirty="0">
                <a:solidFill>
                  <a:srgbClr val="000000"/>
                </a:solidFill>
                <a:effectLst/>
                <a:latin typeface="Times New Roman" panose="02020603050405020304" pitchFamily="18" charset="0"/>
              </a:rPr>
            </a:br>
            <a:r>
              <a:rPr lang="en-US" sz="1200" b="0" i="0" dirty="0">
                <a:solidFill>
                  <a:srgbClr val="000000"/>
                </a:solidFill>
                <a:effectLst/>
                <a:latin typeface="Times New Roman" panose="02020603050405020304" pitchFamily="18" charset="0"/>
              </a:rPr>
              <a:t>2. These are very approximate rates, and give range of average rates, not extremes.</a:t>
            </a:r>
            <a:br>
              <a:rPr lang="en-US" sz="1200" b="0" i="0" dirty="0">
                <a:solidFill>
                  <a:srgbClr val="000000"/>
                </a:solidFill>
                <a:effectLst/>
                <a:latin typeface="Times New Roman" panose="02020603050405020304" pitchFamily="18" charset="0"/>
              </a:rPr>
            </a:br>
            <a:r>
              <a:rPr lang="en-US" sz="1200" b="0" i="0" dirty="0">
                <a:solidFill>
                  <a:srgbClr val="000000"/>
                </a:solidFill>
                <a:effectLst/>
                <a:latin typeface="Times New Roman" panose="02020603050405020304" pitchFamily="18" charset="0"/>
              </a:rPr>
              <a:t>3. Austria-Hungary before 1925.</a:t>
            </a:r>
            <a:br>
              <a:rPr lang="en-US" sz="1200" b="0" i="0" dirty="0">
                <a:solidFill>
                  <a:srgbClr val="000000"/>
                </a:solidFill>
                <a:effectLst/>
                <a:latin typeface="Times New Roman" panose="02020603050405020304" pitchFamily="18" charset="0"/>
              </a:rPr>
            </a:br>
            <a:r>
              <a:rPr lang="en-US" sz="1200" b="0" i="0" dirty="0">
                <a:solidFill>
                  <a:srgbClr val="000000"/>
                </a:solidFill>
                <a:effectLst/>
                <a:latin typeface="Times New Roman" panose="02020603050405020304" pitchFamily="18" charset="0"/>
              </a:rPr>
              <a:t>4. In 1820, Belgium was united with the Netherlands.</a:t>
            </a:r>
            <a:br>
              <a:rPr lang="en-US" sz="1200" b="0" i="0" dirty="0">
                <a:solidFill>
                  <a:srgbClr val="000000"/>
                </a:solidFill>
                <a:effectLst/>
                <a:latin typeface="Times New Roman" panose="02020603050405020304" pitchFamily="18" charset="0"/>
              </a:rPr>
            </a:br>
            <a:r>
              <a:rPr lang="en-US" sz="1200" b="0" i="0" dirty="0">
                <a:solidFill>
                  <a:srgbClr val="000000"/>
                </a:solidFill>
                <a:effectLst/>
                <a:latin typeface="Times New Roman" panose="02020603050405020304" pitchFamily="18" charset="0"/>
              </a:rPr>
              <a:t>5. The 1820 figure is for Prussia only.</a:t>
            </a:r>
            <a:br>
              <a:rPr lang="en-US" sz="1200" b="0" i="0" dirty="0">
                <a:solidFill>
                  <a:srgbClr val="000000"/>
                </a:solidFill>
                <a:effectLst/>
                <a:latin typeface="Times New Roman" panose="02020603050405020304" pitchFamily="18" charset="0"/>
              </a:rPr>
            </a:br>
            <a:r>
              <a:rPr lang="en-US" sz="1200" b="0" i="0" dirty="0">
                <a:solidFill>
                  <a:srgbClr val="000000"/>
                </a:solidFill>
                <a:effectLst/>
                <a:latin typeface="Times New Roman" panose="02020603050405020304" pitchFamily="18" charset="0"/>
              </a:rPr>
              <a:t>6. Before 1911, Japan was obliged to keep low tariff rates (up to 5%) through a series of "unequal treaties" with the European countries and the United States. The World Bank table cited in note 1 above gives Japan's </a:t>
            </a:r>
            <a:r>
              <a:rPr lang="en-US" sz="1200" b="0" i="1" dirty="0">
                <a:solidFill>
                  <a:srgbClr val="000000"/>
                </a:solidFill>
                <a:effectLst/>
                <a:latin typeface="Times New Roman" panose="02020603050405020304" pitchFamily="18" charset="0"/>
              </a:rPr>
              <a:t>unweighted </a:t>
            </a:r>
            <a:r>
              <a:rPr lang="en-US" sz="1200" b="0" i="0" dirty="0">
                <a:solidFill>
                  <a:srgbClr val="000000"/>
                </a:solidFill>
                <a:effectLst/>
                <a:latin typeface="Times New Roman" panose="02020603050405020304" pitchFamily="18" charset="0"/>
              </a:rPr>
              <a:t>average tariff rate for </a:t>
            </a:r>
            <a:r>
              <a:rPr lang="en-US" sz="1200" b="0" i="1" dirty="0">
                <a:solidFill>
                  <a:srgbClr val="000000"/>
                </a:solidFill>
                <a:effectLst/>
                <a:latin typeface="Times New Roman" panose="02020603050405020304" pitchFamily="18" charset="0"/>
              </a:rPr>
              <a:t>all goods </a:t>
            </a:r>
            <a:r>
              <a:rPr lang="en-US" sz="1200" b="0" i="0" dirty="0">
                <a:solidFill>
                  <a:srgbClr val="000000"/>
                </a:solidFill>
                <a:effectLst/>
                <a:latin typeface="Times New Roman" panose="02020603050405020304" pitchFamily="18" charset="0"/>
              </a:rPr>
              <a:t>(and not just manufactured goods) for the years 1925, 1930, 1950 as 13%, 19%, 4%.</a:t>
            </a:r>
          </a:p>
        </p:txBody>
      </p:sp>
    </p:spTree>
    <p:extLst>
      <p:ext uri="{BB962C8B-B14F-4D97-AF65-F5344CB8AC3E}">
        <p14:creationId xmlns:p14="http://schemas.microsoft.com/office/powerpoint/2010/main" val="172138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651D-B265-4080-A546-1164B01068AC}"/>
              </a:ext>
            </a:extLst>
          </p:cNvPr>
          <p:cNvSpPr>
            <a:spLocks noGrp="1"/>
          </p:cNvSpPr>
          <p:nvPr>
            <p:ph type="title"/>
          </p:nvPr>
        </p:nvSpPr>
        <p:spPr>
          <a:xfrm>
            <a:off x="1104900" y="76200"/>
            <a:ext cx="9980682" cy="1206260"/>
          </a:xfrm>
        </p:spPr>
        <p:txBody>
          <a:bodyPr/>
          <a:lstStyle/>
          <a:p>
            <a:r>
              <a:rPr lang="en-US" dirty="0"/>
              <a:t>Ha-Joon Chang, </a:t>
            </a:r>
            <a:r>
              <a:rPr lang="en-US" i="1" dirty="0"/>
              <a:t>Bad Samaritans: The Myth of Free Trade and the Secret History of Capitalism,</a:t>
            </a:r>
            <a:r>
              <a:rPr lang="en-US" dirty="0"/>
              <a:t> 2008, p. 16.</a:t>
            </a:r>
          </a:p>
        </p:txBody>
      </p:sp>
      <p:sp>
        <p:nvSpPr>
          <p:cNvPr id="3" name="Content Placeholder 2">
            <a:extLst>
              <a:ext uri="{FF2B5EF4-FFF2-40B4-BE49-F238E27FC236}">
                <a16:creationId xmlns:a16="http://schemas.microsoft.com/office/drawing/2014/main" id="{D4D8C387-E27C-4E13-B18D-65372A09F4EB}"/>
              </a:ext>
            </a:extLst>
          </p:cNvPr>
          <p:cNvSpPr>
            <a:spLocks noGrp="1"/>
          </p:cNvSpPr>
          <p:nvPr>
            <p:ph idx="1"/>
          </p:nvPr>
        </p:nvSpPr>
        <p:spPr/>
        <p:txBody>
          <a:bodyPr>
            <a:normAutofit lnSpcReduction="10000"/>
          </a:bodyPr>
          <a:lstStyle/>
          <a:p>
            <a:pPr marL="0" indent="0">
              <a:buNone/>
            </a:pPr>
            <a:r>
              <a:rPr lang="en-US" sz="2400" dirty="0"/>
              <a:t>In 1841, a German economist, Friedrich List, criticized Britain for preaching free trade to other countries, while having achieved its economic supremacy through high tariffs and extensive subsidies. He accused the British of “kicking away the ladder”  that they had climbed to the world’s top economic position: [</a:t>
            </a:r>
            <a:r>
              <a:rPr lang="en-US" sz="2400" dirty="0" err="1"/>
              <a:t>i</a:t>
            </a:r>
            <a:r>
              <a:rPr lang="en-US" sz="2400" dirty="0"/>
              <a:t>]t is a very common clever device that when anyone has attained the summit of greatness, he </a:t>
            </a:r>
            <a:r>
              <a:rPr lang="en-US" sz="2400" i="1" dirty="0"/>
              <a:t>kicks away the ladder </a:t>
            </a:r>
            <a:r>
              <a:rPr lang="en-US" sz="2400" dirty="0"/>
              <a:t>by which he has climbed up, in order to deprive others of the means of climbing up after him.</a:t>
            </a:r>
          </a:p>
          <a:p>
            <a:pPr marL="0" indent="0">
              <a:buNone/>
            </a:pPr>
            <a:r>
              <a:rPr lang="en-US" sz="2400" dirty="0"/>
              <a:t>Today there are certainly some people in the rich countries who preach free market and free trade to the poor countries in order to capture larger shares of the latter’s markets and to pre-empt the emergence of possible competitors. They are saying ‘do as we say, not as we did’ and act as ‘Bad Samaritans’, taking advantage of others who are in trouble.</a:t>
            </a:r>
          </a:p>
          <a:p>
            <a:pPr marL="0" indent="0">
              <a:buNone/>
            </a:pPr>
            <a:endParaRPr lang="en-US" dirty="0"/>
          </a:p>
        </p:txBody>
      </p:sp>
    </p:spTree>
    <p:extLst>
      <p:ext uri="{BB962C8B-B14F-4D97-AF65-F5344CB8AC3E}">
        <p14:creationId xmlns:p14="http://schemas.microsoft.com/office/powerpoint/2010/main" val="10880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76B39-EECB-4D77-926D-46F0899F83E2}"/>
              </a:ext>
            </a:extLst>
          </p:cNvPr>
          <p:cNvSpPr>
            <a:spLocks noGrp="1"/>
          </p:cNvSpPr>
          <p:nvPr>
            <p:ph type="title"/>
          </p:nvPr>
        </p:nvSpPr>
        <p:spPr/>
        <p:txBody>
          <a:bodyPr/>
          <a:lstStyle/>
          <a:p>
            <a:r>
              <a:rPr lang="en-US" dirty="0"/>
              <a:t>Trump’s Nationalism/Mercantilism in International Economics</a:t>
            </a:r>
          </a:p>
        </p:txBody>
      </p:sp>
      <p:sp>
        <p:nvSpPr>
          <p:cNvPr id="3" name="Content Placeholder 2">
            <a:extLst>
              <a:ext uri="{FF2B5EF4-FFF2-40B4-BE49-F238E27FC236}">
                <a16:creationId xmlns:a16="http://schemas.microsoft.com/office/drawing/2014/main" id="{1F161BFB-5C0E-4BB1-A842-840C0C87DCE6}"/>
              </a:ext>
            </a:extLst>
          </p:cNvPr>
          <p:cNvSpPr>
            <a:spLocks noGrp="1"/>
          </p:cNvSpPr>
          <p:nvPr>
            <p:ph idx="1"/>
          </p:nvPr>
        </p:nvSpPr>
        <p:spPr>
          <a:xfrm>
            <a:off x="1104900" y="1380226"/>
            <a:ext cx="9982200" cy="4791974"/>
          </a:xfrm>
        </p:spPr>
        <p:txBody>
          <a:bodyPr>
            <a:normAutofit/>
          </a:bodyPr>
          <a:lstStyle/>
          <a:p>
            <a:pPr marL="0" indent="0" algn="l" fontAlgn="base">
              <a:buNone/>
            </a:pPr>
            <a:r>
              <a:rPr lang="en-US" b="0" i="0" dirty="0">
                <a:solidFill>
                  <a:srgbClr val="333333"/>
                </a:solidFill>
                <a:effectLst/>
                <a:latin typeface="nyt-imperial"/>
              </a:rPr>
              <a:t>Now Mr. Trump is bringing mercantilism back. The New York billionaire is challenging the last 200 years of economic orthodoxy that trade among nations is good, and that more is better.</a:t>
            </a:r>
          </a:p>
          <a:p>
            <a:pPr marL="0" indent="0" algn="l" fontAlgn="base">
              <a:buNone/>
            </a:pPr>
            <a:r>
              <a:rPr lang="en-US" b="0" i="0" dirty="0">
                <a:solidFill>
                  <a:srgbClr val="333333"/>
                </a:solidFill>
                <a:effectLst/>
                <a:latin typeface="nyt-imperial"/>
              </a:rPr>
              <a:t>He is well on his way to becoming the first Republican nominee in nearly a century who has called for higher tariffs, or import taxes, as a broad defense against low-cost imports.</a:t>
            </a:r>
          </a:p>
          <a:p>
            <a:pPr marL="914400" lvl="2" indent="0">
              <a:buNone/>
            </a:pPr>
            <a:r>
              <a:rPr lang="en-US" dirty="0"/>
              <a:t>From: “On Trade, Donald Trump Breaks With 200 Years of Economic Orthodoxy” By Binyamin Appelbaum, </a:t>
            </a:r>
            <a:r>
              <a:rPr lang="en-US" i="1" dirty="0"/>
              <a:t>The New York Times</a:t>
            </a:r>
            <a:r>
              <a:rPr lang="en-US" dirty="0"/>
              <a:t>, March 10, 2016.</a:t>
            </a:r>
          </a:p>
          <a:p>
            <a:pPr marL="0" indent="0">
              <a:buNone/>
            </a:pPr>
            <a:r>
              <a:rPr lang="en-US" dirty="0"/>
              <a:t>Trump advocates expansionary fiscal policies, such as tax cuts, to help businesses.﻿ He argues for bilateral trade agreements that are between the two countries. If he could, he'd enforce unilateral agreements. They allow a stronger nation to force a weaker nation to adopt trade policies that favor it. Trump agrees that multilateral agreements benefit corporations at the expense of individual countries. These are all signs of economic nationalism and mercantilism. Mercantilism opposes immigration because it takes jobs away from domestic workers.﻿ Trump's immigration policies followed mercantilism. For example, he promised to build a wall on the border with Mexico.</a:t>
            </a:r>
          </a:p>
          <a:p>
            <a:pPr marL="914400" lvl="2" indent="0">
              <a:buNone/>
            </a:pPr>
            <a:r>
              <a:rPr lang="en-US" dirty="0">
                <a:hlinkClick r:id="rId2"/>
              </a:rPr>
              <a:t>https://www.thebalance.com/mercantilism-definition-examples-significance-today-4163347</a:t>
            </a:r>
            <a:r>
              <a:rPr lang="en-US" dirty="0"/>
              <a:t>. </a:t>
            </a:r>
          </a:p>
        </p:txBody>
      </p:sp>
    </p:spTree>
    <p:extLst>
      <p:ext uri="{BB962C8B-B14F-4D97-AF65-F5344CB8AC3E}">
        <p14:creationId xmlns:p14="http://schemas.microsoft.com/office/powerpoint/2010/main" val="389903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5EA5-761B-4AB9-927F-6A55188498E3}"/>
              </a:ext>
            </a:extLst>
          </p:cNvPr>
          <p:cNvSpPr>
            <a:spLocks noGrp="1"/>
          </p:cNvSpPr>
          <p:nvPr>
            <p:ph type="title"/>
          </p:nvPr>
        </p:nvSpPr>
        <p:spPr/>
        <p:txBody>
          <a:bodyPr/>
          <a:lstStyle/>
          <a:p>
            <a:r>
              <a:rPr lang="en-US" dirty="0"/>
              <a:t>Assessment of Mercantilism: Pros and Cons</a:t>
            </a:r>
          </a:p>
        </p:txBody>
      </p:sp>
      <p:sp>
        <p:nvSpPr>
          <p:cNvPr id="3" name="Content Placeholder 2">
            <a:extLst>
              <a:ext uri="{FF2B5EF4-FFF2-40B4-BE49-F238E27FC236}">
                <a16:creationId xmlns:a16="http://schemas.microsoft.com/office/drawing/2014/main" id="{F2B00536-D8C4-4A49-84FC-0D871A5BE65F}"/>
              </a:ext>
            </a:extLst>
          </p:cNvPr>
          <p:cNvSpPr>
            <a:spLocks noGrp="1"/>
          </p:cNvSpPr>
          <p:nvPr>
            <p:ph idx="1"/>
          </p:nvPr>
        </p:nvSpPr>
        <p:spPr>
          <a:xfrm>
            <a:off x="1104900" y="1466491"/>
            <a:ext cx="9982200" cy="4705709"/>
          </a:xfrm>
        </p:spPr>
        <p:txBody>
          <a:bodyPr/>
          <a:lstStyle/>
          <a:p>
            <a:r>
              <a:rPr lang="en-US" dirty="0"/>
              <a:t>Static perspective: Division of labor, specialization, economy of scale, globalization</a:t>
            </a:r>
          </a:p>
          <a:p>
            <a:r>
              <a:rPr lang="en-US" dirty="0"/>
              <a:t>Developmental perspective: Development, Catch-up, Fairness and Equality in Global economic Development.</a:t>
            </a:r>
          </a:p>
          <a:p>
            <a:r>
              <a:rPr lang="en-US" dirty="0"/>
              <a:t>Globalization without Globalism: Globalization in Search of A Soul: Cosmopolitan Ideal and Fraternity.  </a:t>
            </a:r>
          </a:p>
        </p:txBody>
      </p:sp>
    </p:spTree>
    <p:extLst>
      <p:ext uri="{BB962C8B-B14F-4D97-AF65-F5344CB8AC3E}">
        <p14:creationId xmlns:p14="http://schemas.microsoft.com/office/powerpoint/2010/main" val="338400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0AF6-3BEA-40CA-988B-34CCB4B24A30}"/>
              </a:ext>
            </a:extLst>
          </p:cNvPr>
          <p:cNvSpPr>
            <a:spLocks noGrp="1"/>
          </p:cNvSpPr>
          <p:nvPr>
            <p:ph type="title"/>
          </p:nvPr>
        </p:nvSpPr>
        <p:spPr/>
        <p:txBody>
          <a:bodyPr/>
          <a:lstStyle/>
          <a:p>
            <a:r>
              <a:rPr lang="en-US" dirty="0"/>
              <a:t>Alexander Hamilton: Report on Manufacture, Dec. 5, 1791</a:t>
            </a:r>
          </a:p>
        </p:txBody>
      </p:sp>
      <p:sp>
        <p:nvSpPr>
          <p:cNvPr id="3" name="Content Placeholder 2">
            <a:extLst>
              <a:ext uri="{FF2B5EF4-FFF2-40B4-BE49-F238E27FC236}">
                <a16:creationId xmlns:a16="http://schemas.microsoft.com/office/drawing/2014/main" id="{B7075050-1EAF-42EC-8C6C-C63F90800127}"/>
              </a:ext>
            </a:extLst>
          </p:cNvPr>
          <p:cNvSpPr>
            <a:spLocks noGrp="1"/>
          </p:cNvSpPr>
          <p:nvPr>
            <p:ph idx="1"/>
          </p:nvPr>
        </p:nvSpPr>
        <p:spPr>
          <a:xfrm>
            <a:off x="1104900" y="1339970"/>
            <a:ext cx="9982200" cy="4832230"/>
          </a:xfrm>
        </p:spPr>
        <p:txBody>
          <a:bodyPr>
            <a:normAutofit fontScale="92500" lnSpcReduction="20000"/>
          </a:bodyPr>
          <a:lstStyle/>
          <a:p>
            <a:pPr algn="l"/>
            <a:r>
              <a:rPr lang="en-US" dirty="0">
                <a:solidFill>
                  <a:srgbClr val="202122"/>
                </a:solidFill>
                <a:latin typeface="Arial" panose="020B0604020202020204" pitchFamily="34" charset="0"/>
              </a:rPr>
              <a:t>The Importance of Industry over agriculture</a:t>
            </a:r>
          </a:p>
          <a:p>
            <a:pPr algn="l"/>
            <a:r>
              <a:rPr lang="en-US" dirty="0">
                <a:solidFill>
                  <a:srgbClr val="202122"/>
                </a:solidFill>
                <a:latin typeface="Arial" panose="020B0604020202020204" pitchFamily="34" charset="0"/>
              </a:rPr>
              <a:t>T</a:t>
            </a:r>
            <a:r>
              <a:rPr lang="en-US" b="0" i="0" dirty="0">
                <a:solidFill>
                  <a:srgbClr val="202122"/>
                </a:solidFill>
                <a:effectLst/>
                <a:latin typeface="Arial" panose="020B0604020202020204" pitchFamily="34" charset="0"/>
              </a:rPr>
              <a:t>ariffs issued in moderation would raise revenue to fund the nation, to encourage domestic (or national) manufacturing and growth of the economy by applying the funds raised in part towards subsidies (called bounties in his time) to manufacturers. </a:t>
            </a:r>
          </a:p>
          <a:p>
            <a:pPr marL="0" indent="0" algn="l">
              <a:buNone/>
            </a:pPr>
            <a:r>
              <a:rPr lang="en-US" b="0" i="0" dirty="0">
                <a:solidFill>
                  <a:srgbClr val="202122"/>
                </a:solidFill>
                <a:effectLst/>
                <a:latin typeface="Arial" panose="020B0604020202020204" pitchFamily="34" charset="0"/>
              </a:rPr>
              <a:t>1. Protect domestic </a:t>
            </a:r>
            <a:r>
              <a:rPr lang="en-US" b="0" i="0" u="none" strike="noStrike" dirty="0">
                <a:solidFill>
                  <a:srgbClr val="0B0080"/>
                </a:solidFill>
                <a:effectLst/>
                <a:latin typeface="Arial" panose="020B0604020202020204" pitchFamily="34" charset="0"/>
                <a:hlinkClick r:id="rId2" tooltip="Infant industry argument"/>
              </a:rPr>
              <a:t>infant industries</a:t>
            </a:r>
            <a:r>
              <a:rPr lang="en-US" b="0" i="0" dirty="0">
                <a:solidFill>
                  <a:srgbClr val="202122"/>
                </a:solidFill>
                <a:effectLst/>
                <a:latin typeface="Arial" panose="020B0604020202020204" pitchFamily="34" charset="0"/>
              </a:rPr>
              <a:t> until they could achieve </a:t>
            </a:r>
            <a:r>
              <a:rPr lang="en-US" b="0" i="0" u="none" strike="noStrike" dirty="0">
                <a:solidFill>
                  <a:srgbClr val="0B0080"/>
                </a:solidFill>
                <a:effectLst/>
                <a:latin typeface="Arial" panose="020B0604020202020204" pitchFamily="34" charset="0"/>
                <a:hlinkClick r:id="rId3" tooltip="Economies of scale"/>
              </a:rPr>
              <a:t>economies of scale</a:t>
            </a:r>
            <a:r>
              <a:rPr lang="en-US" b="0" i="0" dirty="0">
                <a:solidFill>
                  <a:srgbClr val="202122"/>
                </a:solidFill>
                <a:effectLst/>
                <a:latin typeface="Arial" panose="020B0604020202020204" pitchFamily="34" charset="0"/>
              </a:rPr>
              <a:t> and then could compete with more established firms abroad</a:t>
            </a:r>
          </a:p>
          <a:p>
            <a:pPr marL="0" indent="0" algn="l">
              <a:buNone/>
            </a:pPr>
            <a:r>
              <a:rPr lang="en-US" b="0" i="0" dirty="0">
                <a:solidFill>
                  <a:srgbClr val="202122"/>
                </a:solidFill>
                <a:effectLst/>
                <a:latin typeface="Arial" panose="020B0604020202020204" pitchFamily="34" charset="0"/>
              </a:rPr>
              <a:t>2. Raise revenue to pay the expenses of government</a:t>
            </a:r>
          </a:p>
          <a:p>
            <a:pPr marL="0" indent="0" algn="l">
              <a:buNone/>
            </a:pPr>
            <a:r>
              <a:rPr lang="en-US" b="0" i="0" dirty="0">
                <a:solidFill>
                  <a:srgbClr val="202122"/>
                </a:solidFill>
                <a:effectLst/>
                <a:latin typeface="Arial" panose="020B0604020202020204" pitchFamily="34" charset="0"/>
              </a:rPr>
              <a:t>3. Raise revenue to directly support manufacturing through bounties (subsidies)</a:t>
            </a:r>
          </a:p>
          <a:p>
            <a:pPr algn="l"/>
            <a:r>
              <a:rPr lang="en-US" dirty="0">
                <a:solidFill>
                  <a:srgbClr val="202122"/>
                </a:solidFill>
                <a:latin typeface="Arial" panose="020B0604020202020204" pitchFamily="34" charset="0"/>
              </a:rPr>
              <a:t>S</a:t>
            </a:r>
            <a:r>
              <a:rPr lang="en-US" b="0" i="0" dirty="0">
                <a:solidFill>
                  <a:srgbClr val="202122"/>
                </a:solidFill>
                <a:effectLst/>
                <a:latin typeface="Arial" panose="020B0604020202020204" pitchFamily="34" charset="0"/>
              </a:rPr>
              <a:t>ubsidies would be used to:</a:t>
            </a:r>
          </a:p>
          <a:p>
            <a:pPr marL="0" indent="0" algn="l">
              <a:buNone/>
            </a:pPr>
            <a:r>
              <a:rPr lang="en-US" b="0" i="0" dirty="0">
                <a:solidFill>
                  <a:srgbClr val="202122"/>
                </a:solidFill>
                <a:effectLst/>
                <a:latin typeface="Arial" panose="020B0604020202020204" pitchFamily="34" charset="0"/>
              </a:rPr>
              <a:t>1. Encourage the spirit of enterprise, innovation, and invention within the nation</a:t>
            </a:r>
          </a:p>
          <a:p>
            <a:pPr marL="0" indent="0" algn="l">
              <a:buNone/>
            </a:pPr>
            <a:r>
              <a:rPr lang="en-US" b="0" i="0" dirty="0">
                <a:solidFill>
                  <a:srgbClr val="202122"/>
                </a:solidFill>
                <a:effectLst/>
                <a:latin typeface="Arial" panose="020B0604020202020204" pitchFamily="34" charset="0"/>
              </a:rPr>
              <a:t>2. Support </a:t>
            </a:r>
            <a:r>
              <a:rPr lang="en-US" b="0" i="0" u="none" strike="noStrike" dirty="0">
                <a:solidFill>
                  <a:srgbClr val="0B0080"/>
                </a:solidFill>
                <a:effectLst/>
                <a:latin typeface="Arial" panose="020B0604020202020204" pitchFamily="34" charset="0"/>
                <a:hlinkClick r:id="rId4" tooltip="Internal improvements"/>
              </a:rPr>
              <a:t>internal improvements</a:t>
            </a:r>
            <a:r>
              <a:rPr lang="en-US" b="0" i="0" dirty="0">
                <a:solidFill>
                  <a:srgbClr val="202122"/>
                </a:solidFill>
                <a:effectLst/>
                <a:latin typeface="Arial" panose="020B0604020202020204" pitchFamily="34" charset="0"/>
              </a:rPr>
              <a:t>, including roads and canals to increase and encourage domestic commerce</a:t>
            </a:r>
          </a:p>
          <a:p>
            <a:pPr marL="0" indent="0" algn="l">
              <a:buNone/>
            </a:pPr>
            <a:r>
              <a:rPr lang="en-US" b="0" i="0" dirty="0">
                <a:solidFill>
                  <a:srgbClr val="202122"/>
                </a:solidFill>
                <a:effectLst/>
                <a:latin typeface="Arial" panose="020B0604020202020204" pitchFamily="34" charset="0"/>
              </a:rPr>
              <a:t>3. Grow the infant United States into a manufacturing power independent of control by foreign powers through reliance on their goods for domestic and especially defense supplies</a:t>
            </a:r>
          </a:p>
          <a:p>
            <a:pPr algn="l">
              <a:buFont typeface="Arial" panose="020B0604020202020204" pitchFamily="34" charset="0"/>
              <a:buChar char="•"/>
            </a:pPr>
            <a:endParaRPr lang="en-US" b="0" i="0" dirty="0">
              <a:solidFill>
                <a:srgbClr val="202122"/>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364028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Musical: Alexander Hamilton</a:t>
            </a:r>
          </a:p>
        </p:txBody>
      </p:sp>
      <p:pic>
        <p:nvPicPr>
          <p:cNvPr id="3" name="Online Media 2" title="Alexander Hamilton">
            <a:hlinkClick r:id="" action="ppaction://media"/>
            <a:extLst>
              <a:ext uri="{FF2B5EF4-FFF2-40B4-BE49-F238E27FC236}">
                <a16:creationId xmlns:a16="http://schemas.microsoft.com/office/drawing/2014/main" id="{532B5BCF-0FB7-423E-B101-DC7A6A925B82}"/>
              </a:ext>
            </a:extLst>
          </p:cNvPr>
          <p:cNvPicPr>
            <a:picLocks noRot="1" noChangeAspect="1"/>
          </p:cNvPicPr>
          <p:nvPr>
            <a:videoFile r:link="rId1"/>
          </p:nvPr>
        </p:nvPicPr>
        <p:blipFill>
          <a:blip r:embed="rId3"/>
          <a:stretch>
            <a:fillRect/>
          </a:stretch>
        </p:blipFill>
        <p:spPr>
          <a:xfrm>
            <a:off x="3181350" y="1244600"/>
            <a:ext cx="5829300" cy="4368800"/>
          </a:xfrm>
          <a:prstGeom prst="rect">
            <a:avLst/>
          </a:prstGeom>
        </p:spPr>
      </p:pic>
    </p:spTree>
    <p:extLst>
      <p:ext uri="{BB962C8B-B14F-4D97-AF65-F5344CB8AC3E}">
        <p14:creationId xmlns:p14="http://schemas.microsoft.com/office/powerpoint/2010/main" val="15270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E4F4AD-51D8-4884-A073-673EAD423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2580" y="781812"/>
            <a:ext cx="9006840" cy="5294376"/>
          </a:xfrm>
          <a:prstGeom prst="rect">
            <a:avLst/>
          </a:prstGeom>
        </p:spPr>
      </p:pic>
    </p:spTree>
    <p:extLst>
      <p:ext uri="{BB962C8B-B14F-4D97-AF65-F5344CB8AC3E}">
        <p14:creationId xmlns:p14="http://schemas.microsoft.com/office/powerpoint/2010/main" val="33449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B5EDBF-2318-47CE-A70B-C0B850388A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92" y="381000"/>
            <a:ext cx="9119616" cy="6096000"/>
          </a:xfrm>
          <a:prstGeom prst="rect">
            <a:avLst/>
          </a:prstGeom>
        </p:spPr>
      </p:pic>
    </p:spTree>
    <p:extLst>
      <p:ext uri="{BB962C8B-B14F-4D97-AF65-F5344CB8AC3E}">
        <p14:creationId xmlns:p14="http://schemas.microsoft.com/office/powerpoint/2010/main" val="180038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7FBE5-C152-4E79-8819-D5B556D7D8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92" y="381000"/>
            <a:ext cx="9119616" cy="6096000"/>
          </a:xfrm>
          <a:prstGeom prst="rect">
            <a:avLst/>
          </a:prstGeom>
        </p:spPr>
      </p:pic>
    </p:spTree>
    <p:extLst>
      <p:ext uri="{BB962C8B-B14F-4D97-AF65-F5344CB8AC3E}">
        <p14:creationId xmlns:p14="http://schemas.microsoft.com/office/powerpoint/2010/main" val="425345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8F2E22-EAD5-441A-A995-40CB99581D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92" y="381000"/>
            <a:ext cx="9119616" cy="6096000"/>
          </a:xfrm>
          <a:prstGeom prst="rect">
            <a:avLst/>
          </a:prstGeom>
        </p:spPr>
      </p:pic>
    </p:spTree>
    <p:extLst>
      <p:ext uri="{BB962C8B-B14F-4D97-AF65-F5344CB8AC3E}">
        <p14:creationId xmlns:p14="http://schemas.microsoft.com/office/powerpoint/2010/main" val="94553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99E235-BDAD-4C4F-B1A9-94DF0228E8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92" y="381000"/>
            <a:ext cx="9119616" cy="6096000"/>
          </a:xfrm>
          <a:prstGeom prst="rect">
            <a:avLst/>
          </a:prstGeom>
        </p:spPr>
      </p:pic>
    </p:spTree>
    <p:extLst>
      <p:ext uri="{BB962C8B-B14F-4D97-AF65-F5344CB8AC3E}">
        <p14:creationId xmlns:p14="http://schemas.microsoft.com/office/powerpoint/2010/main" val="38415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3.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1098</TotalTime>
  <Words>1318</Words>
  <Application>Microsoft Office PowerPoint</Application>
  <PresentationFormat>Widescreen</PresentationFormat>
  <Paragraphs>62</Paragraphs>
  <Slides>25</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nyt-imperial</vt:lpstr>
      <vt:lpstr>Publico</vt:lpstr>
      <vt:lpstr>Rubik</vt:lpstr>
      <vt:lpstr>Arial</vt:lpstr>
      <vt:lpstr>Euphemia</vt:lpstr>
      <vt:lpstr>Georgia</vt:lpstr>
      <vt:lpstr>Plantagenet Cherokee</vt:lpstr>
      <vt:lpstr>Times New Roman</vt:lpstr>
      <vt:lpstr>Wingdings</vt:lpstr>
      <vt:lpstr>Academic Literature 16x9</vt:lpstr>
      <vt:lpstr>Mercantilism, Statism, Realism, Nationalism</vt:lpstr>
      <vt:lpstr>Classic Mercantilism</vt:lpstr>
      <vt:lpstr>Alexander Hamilton: Report on Manufacture, Dec. 5, 1791</vt:lpstr>
      <vt:lpstr>Musical: Alexander Hamilton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Friedrich List, 1789-1846</vt:lpstr>
      <vt:lpstr>PowerPoint Presentation</vt:lpstr>
      <vt:lpstr>Catch-up Strategy (a Forced March) for the Late-comer Modernizing Countries </vt:lpstr>
      <vt:lpstr>The Rise of Neomercantilism</vt:lpstr>
      <vt:lpstr>PowerPoint Presentation</vt:lpstr>
      <vt:lpstr>Ha-Joon Chang: “Bad Samaritans” and “Kicking Away the Ladder”</vt:lpstr>
      <vt:lpstr>Ha-Joon Chang, Bad Samaritans: The Myth of Free Trade and the Secret History of Capitalism, 2008, p. 16.</vt:lpstr>
      <vt:lpstr>Trump’s Nationalism/Mercantilism in International Economics</vt:lpstr>
      <vt:lpstr>Assessment of Mercantilism: Pros and Cons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Mercantilism, Statism, Nationalism</dc:title>
  <dc:creator>Ming Xia</dc:creator>
  <cp:lastModifiedBy>Ming Xia</cp:lastModifiedBy>
  <cp:revision>25</cp:revision>
  <dcterms:created xsi:type="dcterms:W3CDTF">2020-02-24T01:33:04Z</dcterms:created>
  <dcterms:modified xsi:type="dcterms:W3CDTF">2021-02-17T19:45:39Z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