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56" r:id="rId5"/>
    <p:sldId id="277" r:id="rId6"/>
    <p:sldId id="257" r:id="rId7"/>
    <p:sldId id="269" r:id="rId8"/>
    <p:sldId id="273" r:id="rId9"/>
    <p:sldId id="270" r:id="rId10"/>
    <p:sldId id="281" r:id="rId11"/>
    <p:sldId id="272" r:id="rId12"/>
    <p:sldId id="274" r:id="rId13"/>
    <p:sldId id="275" r:id="rId14"/>
    <p:sldId id="276" r:id="rId15"/>
    <p:sldId id="278" r:id="rId16"/>
    <p:sldId id="271" r:id="rId17"/>
    <p:sldId id="282" r:id="rId18"/>
    <p:sldId id="259" r:id="rId19"/>
    <p:sldId id="260" r:id="rId20"/>
    <p:sldId id="279"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p:scale>
          <a:sx n="83" d="100"/>
          <a:sy n="83" d="100"/>
        </p:scale>
        <p:origin x="45" y="561"/>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4/27/2020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4/27/2020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4/27/2020</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4/27/2020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4/27/2020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4/27/2020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4/27/2020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4/27/2020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4/27/2020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4/27/2020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4/27/2020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4/27/2020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4/27/2020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4/27/2020</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xE5klz0yUT0?feature=oembe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98099" y="2346216"/>
            <a:ext cx="5164347" cy="1526532"/>
          </a:xfrm>
        </p:spPr>
        <p:txBody>
          <a:bodyPr anchor="ctr"/>
          <a:lstStyle/>
          <a:p>
            <a:r>
              <a:rPr lang="en-US" dirty="0"/>
              <a:t>Financial Crisis</a:t>
            </a:r>
          </a:p>
        </p:txBody>
      </p:sp>
      <p:sp>
        <p:nvSpPr>
          <p:cNvPr id="7" name="Subtitle 6"/>
          <p:cNvSpPr>
            <a:spLocks noGrp="1"/>
          </p:cNvSpPr>
          <p:nvPr>
            <p:ph type="subTitle" idx="1"/>
          </p:nvPr>
        </p:nvSpPr>
        <p:spPr>
          <a:xfrm>
            <a:off x="764876" y="4008408"/>
            <a:ext cx="4531744" cy="943155"/>
          </a:xfrm>
        </p:spPr>
        <p:txBody>
          <a:bodyPr>
            <a:normAutofit/>
          </a:bodyPr>
          <a:lstStyle/>
          <a:p>
            <a:r>
              <a:rPr lang="en-US" sz="2800" dirty="0"/>
              <a:t>History, Causes, Responses</a:t>
            </a:r>
          </a:p>
        </p:txBody>
      </p:sp>
      <p:pic>
        <p:nvPicPr>
          <p:cNvPr id="2" name="Picture 1">
            <a:extLst>
              <a:ext uri="{FF2B5EF4-FFF2-40B4-BE49-F238E27FC236}">
                <a16:creationId xmlns:a16="http://schemas.microsoft.com/office/drawing/2014/main" id="{BF00C13E-1709-44CF-98BA-8166783E142E}"/>
              </a:ext>
            </a:extLst>
          </p:cNvPr>
          <p:cNvPicPr>
            <a:picLocks noChangeAspect="1"/>
          </p:cNvPicPr>
          <p:nvPr/>
        </p:nvPicPr>
        <p:blipFill>
          <a:blip r:embed="rId3"/>
          <a:stretch>
            <a:fillRect/>
          </a:stretch>
        </p:blipFill>
        <p:spPr>
          <a:xfrm>
            <a:off x="5809095" y="1219199"/>
            <a:ext cx="6379259" cy="4238445"/>
          </a:xfrm>
          <a:prstGeom prst="rect">
            <a:avLst/>
          </a:prstGeo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F1FF-63DE-49C7-BB26-31CAA89F1E3C}"/>
              </a:ext>
            </a:extLst>
          </p:cNvPr>
          <p:cNvSpPr>
            <a:spLocks noGrp="1"/>
          </p:cNvSpPr>
          <p:nvPr>
            <p:ph type="title"/>
          </p:nvPr>
        </p:nvSpPr>
        <p:spPr/>
        <p:txBody>
          <a:bodyPr/>
          <a:lstStyle/>
          <a:p>
            <a:r>
              <a:rPr lang="en-US" dirty="0"/>
              <a:t>The Krugman Model</a:t>
            </a:r>
          </a:p>
        </p:txBody>
      </p:sp>
      <p:sp>
        <p:nvSpPr>
          <p:cNvPr id="3" name="Content Placeholder 2">
            <a:extLst>
              <a:ext uri="{FF2B5EF4-FFF2-40B4-BE49-F238E27FC236}">
                <a16:creationId xmlns:a16="http://schemas.microsoft.com/office/drawing/2014/main" id="{5DB89180-FC11-45F7-9233-6FE523486683}"/>
              </a:ext>
            </a:extLst>
          </p:cNvPr>
          <p:cNvSpPr>
            <a:spLocks noGrp="1"/>
          </p:cNvSpPr>
          <p:nvPr>
            <p:ph idx="1"/>
          </p:nvPr>
        </p:nvSpPr>
        <p:spPr>
          <a:xfrm>
            <a:off x="1104900" y="1368724"/>
            <a:ext cx="9982200" cy="4797725"/>
          </a:xfrm>
        </p:spPr>
        <p:txBody>
          <a:bodyPr/>
          <a:lstStyle/>
          <a:p>
            <a:r>
              <a:rPr lang="en-US" dirty="0"/>
              <a:t>In international political economy, we can find that financial speculators (Financer George Soros has been a notorious and successful one since the 1990s) are like shark capable of smelling the blood from wounded species. The weakest link in global economy invites speculative attack. </a:t>
            </a:r>
          </a:p>
          <a:p>
            <a:r>
              <a:rPr lang="en-US" dirty="0"/>
              <a:t>Leading indicators of speculative attacks</a:t>
            </a:r>
          </a:p>
          <a:p>
            <a:pPr marL="514350" indent="-514350">
              <a:buAutoNum type="arabicPeriod"/>
            </a:pPr>
            <a:r>
              <a:rPr lang="en-US" dirty="0"/>
              <a:t>Fiscal deficits: government has less resources—ammunition to defend or even to stand steady.</a:t>
            </a:r>
          </a:p>
          <a:p>
            <a:pPr marL="514350" indent="-514350">
              <a:buAutoNum type="arabicPeriod"/>
            </a:pPr>
            <a:r>
              <a:rPr lang="en-US" dirty="0"/>
              <a:t>Current account deficits: the country has difficulty to earn foreign currency reserve to build confidence among the capital world.</a:t>
            </a:r>
          </a:p>
          <a:p>
            <a:pPr marL="514350" indent="-514350">
              <a:buAutoNum type="arabicPeriod"/>
            </a:pPr>
            <a:r>
              <a:rPr lang="en-US" dirty="0"/>
              <a:t>Dwindling international reserve: the government would have difficulty to sustain its defense against the speculative attack. </a:t>
            </a:r>
          </a:p>
          <a:p>
            <a:endParaRPr lang="en-US" dirty="0"/>
          </a:p>
        </p:txBody>
      </p:sp>
    </p:spTree>
    <p:extLst>
      <p:ext uri="{BB962C8B-B14F-4D97-AF65-F5344CB8AC3E}">
        <p14:creationId xmlns:p14="http://schemas.microsoft.com/office/powerpoint/2010/main" val="343062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40EAA-CF32-4C8F-A58A-3AB3302768BF}"/>
              </a:ext>
            </a:extLst>
          </p:cNvPr>
          <p:cNvSpPr>
            <a:spLocks noGrp="1"/>
          </p:cNvSpPr>
          <p:nvPr>
            <p:ph type="title"/>
          </p:nvPr>
        </p:nvSpPr>
        <p:spPr/>
        <p:txBody>
          <a:bodyPr/>
          <a:lstStyle/>
          <a:p>
            <a:r>
              <a:rPr lang="en-US" dirty="0"/>
              <a:t>Marxist Explanations</a:t>
            </a:r>
          </a:p>
        </p:txBody>
      </p:sp>
      <p:sp>
        <p:nvSpPr>
          <p:cNvPr id="4" name="Content Placeholder 2">
            <a:extLst>
              <a:ext uri="{FF2B5EF4-FFF2-40B4-BE49-F238E27FC236}">
                <a16:creationId xmlns:a16="http://schemas.microsoft.com/office/drawing/2014/main" id="{66969A57-04C8-4C5F-A335-925884396E68}"/>
              </a:ext>
            </a:extLst>
          </p:cNvPr>
          <p:cNvSpPr>
            <a:spLocks noGrp="1"/>
          </p:cNvSpPr>
          <p:nvPr>
            <p:ph idx="1"/>
          </p:nvPr>
        </p:nvSpPr>
        <p:spPr>
          <a:xfrm>
            <a:off x="1104900" y="1311215"/>
            <a:ext cx="9982200" cy="4860985"/>
          </a:xfrm>
        </p:spPr>
        <p:txBody>
          <a:bodyPr>
            <a:normAutofit fontScale="85000" lnSpcReduction="20000"/>
          </a:bodyPr>
          <a:lstStyle/>
          <a:p>
            <a:r>
              <a:rPr lang="en-US" dirty="0"/>
              <a:t>After the 2008 Financial Crisis, Karl Marx’s Magnum Opus, </a:t>
            </a:r>
            <a:r>
              <a:rPr lang="en-US" i="1" dirty="0"/>
              <a:t>Das Kapital </a:t>
            </a:r>
            <a:r>
              <a:rPr lang="en-US" dirty="0"/>
              <a:t>(</a:t>
            </a:r>
            <a:r>
              <a:rPr lang="en-US" i="1" dirty="0"/>
              <a:t>On Capital</a:t>
            </a:r>
            <a:r>
              <a:rPr lang="en-US" dirty="0"/>
              <a:t>) sold out more new copies. Marxist thinkers have contributed some enlightening ideas on understanding the nature of finance capital and the chronic economic/financial crisis.</a:t>
            </a:r>
          </a:p>
          <a:p>
            <a:r>
              <a:rPr lang="en-US" dirty="0"/>
              <a:t>Rudolf </a:t>
            </a:r>
            <a:r>
              <a:rPr lang="en-US" dirty="0" err="1"/>
              <a:t>Hilferding</a:t>
            </a:r>
            <a:r>
              <a:rPr lang="en-US" dirty="0"/>
              <a:t>: </a:t>
            </a:r>
            <a:r>
              <a:rPr lang="en-US" i="1" dirty="0"/>
              <a:t>Finance Capital: A study of the latest phase of capitalist development </a:t>
            </a:r>
            <a:r>
              <a:rPr lang="en-US" dirty="0"/>
              <a:t>(1910), offers an early explanation about how capitalism entered the phase of finance capital, presaging the coming of financialization of American economy and the ascent of money to dominate the economy and society.</a:t>
            </a:r>
          </a:p>
          <a:p>
            <a:r>
              <a:rPr lang="en-US" dirty="0"/>
              <a:t>Lenin: From domination of capital to the domination of finance capital. In his book, </a:t>
            </a:r>
            <a:r>
              <a:rPr lang="en-US" i="1" dirty="0"/>
              <a:t>Imperialism, the Highest Stage of Capitalism</a:t>
            </a:r>
            <a:r>
              <a:rPr lang="en-US" dirty="0"/>
              <a:t>, Lenin offered his critiques of financial capitalism, in his words, the parasitical nature of finance capital. His coinage and usage of the following words are very contemporary:</a:t>
            </a:r>
          </a:p>
          <a:p>
            <a:pPr marL="0" indent="0">
              <a:buNone/>
            </a:pPr>
            <a:r>
              <a:rPr lang="en-US" dirty="0"/>
              <a:t>	Financial Oligarchy, the bondholder state, the usurer state, the creditor state vs. debtor state; aggressive imperialism, imperialist parasitism, “terrorism of the banks”</a:t>
            </a:r>
          </a:p>
          <a:p>
            <a:r>
              <a:rPr lang="en-US" dirty="0"/>
              <a:t>John Bellamy Foster and Fred </a:t>
            </a:r>
            <a:r>
              <a:rPr lang="en-US" dirty="0" err="1"/>
              <a:t>Magdoff</a:t>
            </a:r>
            <a:r>
              <a:rPr lang="en-US" dirty="0"/>
              <a:t>, </a:t>
            </a:r>
            <a:r>
              <a:rPr lang="en-US" i="1" dirty="0"/>
              <a:t>The Great Financial Crisis: Causes and Consequences </a:t>
            </a:r>
            <a:r>
              <a:rPr lang="en-US" dirty="0"/>
              <a:t>(2009, Monthly Review)</a:t>
            </a:r>
          </a:p>
          <a:p>
            <a:pPr marL="0" indent="0">
              <a:buNone/>
            </a:pPr>
            <a:r>
              <a:rPr lang="en-US" dirty="0"/>
              <a:t>	They offer “monopoly-finance capital” as a key explanation to financial crisis.</a:t>
            </a:r>
          </a:p>
          <a:p>
            <a:pPr marL="0" indent="0">
              <a:buNone/>
            </a:pPr>
            <a:r>
              <a:rPr lang="en-US" dirty="0"/>
              <a:t>	The five phases of a bubble: novel offering; credit expansion; speculative mania; distress; crash and panic.  </a:t>
            </a:r>
          </a:p>
        </p:txBody>
      </p:sp>
    </p:spTree>
    <p:extLst>
      <p:ext uri="{BB962C8B-B14F-4D97-AF65-F5344CB8AC3E}">
        <p14:creationId xmlns:p14="http://schemas.microsoft.com/office/powerpoint/2010/main" val="354019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0D270-6A35-41DA-A09A-4B038F6EA27C}"/>
              </a:ext>
            </a:extLst>
          </p:cNvPr>
          <p:cNvSpPr>
            <a:spLocks noGrp="1"/>
          </p:cNvSpPr>
          <p:nvPr>
            <p:ph type="title"/>
          </p:nvPr>
        </p:nvSpPr>
        <p:spPr/>
        <p:txBody>
          <a:bodyPr/>
          <a:lstStyle/>
          <a:p>
            <a:r>
              <a:rPr lang="en-US" dirty="0"/>
              <a:t>What Can be Done by Individual Countries to Prevent Financial Crisis?</a:t>
            </a:r>
          </a:p>
        </p:txBody>
      </p:sp>
      <p:sp>
        <p:nvSpPr>
          <p:cNvPr id="3" name="Content Placeholder 2">
            <a:extLst>
              <a:ext uri="{FF2B5EF4-FFF2-40B4-BE49-F238E27FC236}">
                <a16:creationId xmlns:a16="http://schemas.microsoft.com/office/drawing/2014/main" id="{07283B2B-36D9-4B9B-882C-D9F23B8A68D7}"/>
              </a:ext>
            </a:extLst>
          </p:cNvPr>
          <p:cNvSpPr>
            <a:spLocks noGrp="1"/>
          </p:cNvSpPr>
          <p:nvPr>
            <p:ph idx="1"/>
          </p:nvPr>
        </p:nvSpPr>
        <p:spPr>
          <a:xfrm>
            <a:off x="1104900" y="1334219"/>
            <a:ext cx="9982200" cy="4837981"/>
          </a:xfrm>
        </p:spPr>
        <p:txBody>
          <a:bodyPr>
            <a:normAutofit fontScale="92500" lnSpcReduction="20000"/>
          </a:bodyPr>
          <a:lstStyle/>
          <a:p>
            <a:pPr marL="457200" indent="-457200">
              <a:buFont typeface="+mj-lt"/>
              <a:buAutoNum type="arabicPeriod"/>
            </a:pPr>
            <a:r>
              <a:rPr lang="en-US" dirty="0"/>
              <a:t>Devise a sensitive strategy for liberalizing domestic financial markets and international capital flows. Countries often face a problem of a surge in capital inflow or a sharp reversal or a sudden stop of capital flow. Capital flow can be banking flows, direct investment and portfolio flows; they can be long term or short term.  </a:t>
            </a:r>
          </a:p>
          <a:p>
            <a:pPr marL="457200" indent="-457200">
              <a:buFont typeface="+mj-lt"/>
              <a:buAutoNum type="arabicPeriod"/>
            </a:pPr>
            <a:r>
              <a:rPr lang="en-US" dirty="0"/>
              <a:t>Strengthen institutions, infrastructure and the financial and corporate sectors; improve their standards of management, supervision, transparency, accountability and control of corruption. The different nature of capital flow also offers justification for some kind of capital control and prudential regulation so that countries can establish and maintain macro-economic stability.</a:t>
            </a:r>
          </a:p>
          <a:p>
            <a:pPr marL="457200" indent="-457200">
              <a:buFont typeface="+mj-lt"/>
              <a:buAutoNum type="arabicPeriod"/>
            </a:pPr>
            <a:r>
              <a:rPr lang="en-US" dirty="0"/>
              <a:t>Adopt sustainable exchange rate arrangements, for example, to think about whether a strong or weak currency, a fixed or flexible exchange rate, a foreign currency reserve enough or not available.</a:t>
            </a:r>
          </a:p>
          <a:p>
            <a:pPr marL="457200" indent="-457200">
              <a:buFont typeface="+mj-lt"/>
              <a:buAutoNum type="arabicPeriod"/>
            </a:pPr>
            <a:r>
              <a:rPr lang="en-US" dirty="0"/>
              <a:t>Maintain debt discipline, sound macroeconomic policies and market confidence. Often political corruption and incompetence work against all these goals.</a:t>
            </a:r>
          </a:p>
          <a:p>
            <a:pPr marL="457200" indent="-457200">
              <a:buFont typeface="+mj-lt"/>
              <a:buAutoNum type="arabicPeriod"/>
            </a:pPr>
            <a:r>
              <a:rPr lang="en-US" dirty="0"/>
              <a:t>Open the economy to trade and FDI in a manner that results in growth enhancing activities. For example, many lessons and experiences can be learned from East Asian developmental states regarding long-term investment or portfolio investment, etc.</a:t>
            </a:r>
          </a:p>
        </p:txBody>
      </p:sp>
    </p:spTree>
    <p:extLst>
      <p:ext uri="{BB962C8B-B14F-4D97-AF65-F5344CB8AC3E}">
        <p14:creationId xmlns:p14="http://schemas.microsoft.com/office/powerpoint/2010/main" val="393106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DF3C-8C91-4666-9F08-082B21772834}"/>
              </a:ext>
            </a:extLst>
          </p:cNvPr>
          <p:cNvSpPr>
            <a:spLocks noGrp="1"/>
          </p:cNvSpPr>
          <p:nvPr>
            <p:ph type="title"/>
          </p:nvPr>
        </p:nvSpPr>
        <p:spPr/>
        <p:txBody>
          <a:bodyPr/>
          <a:lstStyle/>
          <a:p>
            <a:r>
              <a:rPr lang="en-US" dirty="0"/>
              <a:t>Financial Crisis and Its Social and Political Consequences</a:t>
            </a:r>
          </a:p>
        </p:txBody>
      </p:sp>
      <p:sp>
        <p:nvSpPr>
          <p:cNvPr id="3" name="Content Placeholder 2">
            <a:extLst>
              <a:ext uri="{FF2B5EF4-FFF2-40B4-BE49-F238E27FC236}">
                <a16:creationId xmlns:a16="http://schemas.microsoft.com/office/drawing/2014/main" id="{D617817B-6330-4A3B-A025-94006104BCB3}"/>
              </a:ext>
            </a:extLst>
          </p:cNvPr>
          <p:cNvSpPr>
            <a:spLocks noGrp="1"/>
          </p:cNvSpPr>
          <p:nvPr>
            <p:ph idx="1"/>
          </p:nvPr>
        </p:nvSpPr>
        <p:spPr>
          <a:xfrm>
            <a:off x="1104900" y="1351472"/>
            <a:ext cx="9982200" cy="4820728"/>
          </a:xfrm>
        </p:spPr>
        <p:txBody>
          <a:bodyPr>
            <a:normAutofit fontScale="77500" lnSpcReduction="20000"/>
          </a:bodyPr>
          <a:lstStyle/>
          <a:p>
            <a:r>
              <a:rPr lang="en-US" dirty="0"/>
              <a:t>As an old English saying goes, “Misfortune seldom come singly (or alone).” Or, “One misfortune comes on the neck of another.” Disaster (calamity, crisis or bad luck) always travels in twins or triplets. Political crises, military crises, social crises, financial/economic crises often are simultaneously constituting causes and consequences to each other. Recall: the episode of WWI/Weimar/German Nazism/WWII. We have identified some political causes for financial crises, here we focus on how financial crisis causes social, political crisis and military conflict, sometimes even world war.</a:t>
            </a:r>
          </a:p>
          <a:p>
            <a:r>
              <a:rPr lang="en-US" dirty="0"/>
              <a:t>In the aftermath of a financial crisis, we see unemployment, bankruptcy, hunger, suicide (in April alone there have been at least four reports on Staten Islanders jumping off our bridges) divorce/dissolution of family, decay of community, and social uprisings and movements. Occupy Wall Street, and its inspired variants of Occupy London in UK or Occupy the Central Hong Kong etc. were the results of 2008 Financial Crises. and the Social Crises</a:t>
            </a:r>
          </a:p>
          <a:p>
            <a:r>
              <a:rPr lang="en-US" dirty="0"/>
              <a:t>Political Crises: The New Deal after the Great Depression, the collapse of Military juntas in Latin America in the 1980s, the collapse of Polish Communist Regime, the Jasmine Revolutions in the Middle East, the Velvet Revolutions or Color Revolutions in the former Soviet Republics in Central Asia, the failure of the Republican Party in U.S. 2008 elections, etc. all can attributed wholly or partially to financial crises preceding them.   </a:t>
            </a:r>
          </a:p>
          <a:p>
            <a:r>
              <a:rPr lang="en-US" dirty="0"/>
              <a:t>World War: World War II was partially triggered by the Great Depression which was responsible for the ascent of Nazism in Germany and the popularity of Communism in the Soviet Union and some other parts of the world. A big question facing all of us: Is the current crisis going to cause financial crisis (bank failures, dry-up of capital, collapse of financial system—Is the 25% loss of the stock market a financial crisis already?)? If a Great Depression is possible, is the World war III imminent? This is a big question.</a:t>
            </a:r>
          </a:p>
          <a:p>
            <a:endParaRPr lang="en-US" dirty="0"/>
          </a:p>
        </p:txBody>
      </p:sp>
    </p:spTree>
    <p:extLst>
      <p:ext uri="{BB962C8B-B14F-4D97-AF65-F5344CB8AC3E}">
        <p14:creationId xmlns:p14="http://schemas.microsoft.com/office/powerpoint/2010/main" val="21154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32240-B077-411E-9FB1-686745053290}"/>
              </a:ext>
            </a:extLst>
          </p:cNvPr>
          <p:cNvSpPr>
            <a:spLocks noGrp="1"/>
          </p:cNvSpPr>
          <p:nvPr>
            <p:ph type="title"/>
          </p:nvPr>
        </p:nvSpPr>
        <p:spPr/>
        <p:txBody>
          <a:bodyPr>
            <a:normAutofit/>
          </a:bodyPr>
          <a:lstStyle/>
          <a:p>
            <a:r>
              <a:rPr lang="en-US" i="1" dirty="0"/>
              <a:t>This Time Is Different: Eight Centuries of Financial Folly </a:t>
            </a:r>
            <a:br>
              <a:rPr lang="en-US" dirty="0"/>
            </a:br>
            <a:r>
              <a:rPr lang="en-US" sz="2000" dirty="0"/>
              <a:t>by </a:t>
            </a:r>
            <a:r>
              <a:rPr lang="en-US" sz="2200" dirty="0"/>
              <a:t>Carmen M. Reinhart and Kenneth S. Rogoff, 2009, Princeton University Press</a:t>
            </a:r>
          </a:p>
        </p:txBody>
      </p:sp>
      <p:sp>
        <p:nvSpPr>
          <p:cNvPr id="3" name="Content Placeholder 2">
            <a:extLst>
              <a:ext uri="{FF2B5EF4-FFF2-40B4-BE49-F238E27FC236}">
                <a16:creationId xmlns:a16="http://schemas.microsoft.com/office/drawing/2014/main" id="{E6B1D7E9-67FA-47E7-BE56-8DE8075BF108}"/>
              </a:ext>
            </a:extLst>
          </p:cNvPr>
          <p:cNvSpPr>
            <a:spLocks noGrp="1"/>
          </p:cNvSpPr>
          <p:nvPr>
            <p:ph idx="1"/>
          </p:nvPr>
        </p:nvSpPr>
        <p:spPr>
          <a:xfrm>
            <a:off x="1104900" y="1374475"/>
            <a:ext cx="9982200" cy="4797725"/>
          </a:xfrm>
        </p:spPr>
        <p:txBody>
          <a:bodyPr>
            <a:normAutofit lnSpcReduction="10000"/>
          </a:bodyPr>
          <a:lstStyle/>
          <a:p>
            <a:r>
              <a:rPr lang="en-US" dirty="0"/>
              <a:t>In this most important book on financial crisis published after 2008 financial crisis, the two economists made the following conclusions:</a:t>
            </a:r>
          </a:p>
          <a:p>
            <a:pPr marL="0" indent="0">
              <a:buNone/>
            </a:pPr>
            <a:r>
              <a:rPr lang="en-US" dirty="0"/>
              <a:t>“An examination of the aftermath of severe postwar financial crises shows that these crises have had a deep and lasting effect on asset prices, output, and employment. Unemployment increases and housing price declines have extended for five and six years, respectively. Real government debt has increased by an average of 86 percent after three year.</a:t>
            </a:r>
          </a:p>
          <a:p>
            <a:pPr marL="0" indent="0">
              <a:buNone/>
            </a:pPr>
            <a:r>
              <a:rPr lang="en-US" dirty="0"/>
              <a:t>In the Depression, it took countries in crisis an average of ten years for real per capita GDP to reach its </a:t>
            </a:r>
            <a:r>
              <a:rPr lang="en-US" dirty="0" err="1"/>
              <a:t>precrisis</a:t>
            </a:r>
            <a:r>
              <a:rPr lang="en-US" dirty="0"/>
              <a:t> level. Still, in the postwar crises it has taken almost four and a half years for output to reach its </a:t>
            </a:r>
            <a:r>
              <a:rPr lang="en-US" dirty="0" err="1"/>
              <a:t>precrisis</a:t>
            </a:r>
            <a:r>
              <a:rPr lang="en-US" dirty="0"/>
              <a:t> level (although growth has resumes much more quickly, it has still taken time for the economy to return to its starting point).” (p. 239)</a:t>
            </a:r>
          </a:p>
          <a:p>
            <a:r>
              <a:rPr lang="en-US" dirty="0"/>
              <a:t>So, will this time be different? The authors cautioned us that based upon a study of eight centuries of financial folly, we should be able to not to fall into the trap of “This Time Is Different”.</a:t>
            </a:r>
          </a:p>
        </p:txBody>
      </p:sp>
    </p:spTree>
    <p:extLst>
      <p:ext uri="{BB962C8B-B14F-4D97-AF65-F5344CB8AC3E}">
        <p14:creationId xmlns:p14="http://schemas.microsoft.com/office/powerpoint/2010/main" val="158967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Reform Proposals</a:t>
            </a:r>
          </a:p>
        </p:txBody>
      </p:sp>
      <p:sp>
        <p:nvSpPr>
          <p:cNvPr id="3" name="Content Placeholder 2"/>
          <p:cNvSpPr>
            <a:spLocks noGrp="1"/>
          </p:cNvSpPr>
          <p:nvPr>
            <p:ph sz="half" idx="1"/>
          </p:nvPr>
        </p:nvSpPr>
        <p:spPr>
          <a:xfrm>
            <a:off x="1104900" y="1316966"/>
            <a:ext cx="9758632" cy="4855233"/>
          </a:xfrm>
        </p:spPr>
        <p:txBody>
          <a:bodyPr>
            <a:normAutofit fontScale="85000" lnSpcReduction="20000"/>
          </a:bodyPr>
          <a:lstStyle/>
          <a:p>
            <a:r>
              <a:rPr lang="en-US" dirty="0"/>
              <a:t>Tobin tax: Capital movement should be taxed and collected by a Global Fund to slow down the capital movement, especially the short-term portfolio investment and to generate fund to help countries in financial crisis.</a:t>
            </a:r>
          </a:p>
          <a:p>
            <a:r>
              <a:rPr lang="en-US" dirty="0"/>
              <a:t>Reserve requirement of fixed duration on all capital flows </a:t>
            </a:r>
          </a:p>
          <a:p>
            <a:r>
              <a:rPr lang="en-US" dirty="0"/>
              <a:t>Anne Krueger: Bankruptcy Court. Can a country declare bankruptcy?</a:t>
            </a:r>
          </a:p>
          <a:p>
            <a:r>
              <a:rPr lang="en-US" dirty="0"/>
              <a:t>The Lender of Last Resort: Moral hazard? Whether IMF/World bank or U.S. should bail out a country in crisis as the last resort? Whether this will encourage individuals and countries behave even more irresponsibly? </a:t>
            </a:r>
          </a:p>
          <a:p>
            <a:r>
              <a:rPr lang="en-US" dirty="0"/>
              <a:t>CACs (Collective Action Clauses): allows a supermajority of bondholders to agree to a debt restructuring that is legally binding on all holders of the bond, including those who vote against the restructuring.</a:t>
            </a:r>
          </a:p>
          <a:p>
            <a:r>
              <a:rPr lang="en-US" dirty="0"/>
              <a:t>IMF Reforms (Governance Matters): Political stability, control of corruption, political accountability, rule of law, transparency, etc. </a:t>
            </a:r>
          </a:p>
          <a:p>
            <a:r>
              <a:rPr lang="en-US" dirty="0"/>
              <a:t>Calling for the reinstatement of the Glass-Steagall Act (1933) which separated commercial and investment banking.</a:t>
            </a:r>
          </a:p>
          <a:p>
            <a:r>
              <a:rPr lang="en-US" dirty="0"/>
              <a:t>Volcker Rule: a ban on proprietary trading by commercial banks, whereby deposits are used to trade on the bank's own accounts</a:t>
            </a:r>
          </a:p>
        </p:txBody>
      </p:sp>
    </p:spTree>
    <p:extLst>
      <p:ext uri="{BB962C8B-B14F-4D97-AF65-F5344CB8AC3E}">
        <p14:creationId xmlns:p14="http://schemas.microsoft.com/office/powerpoint/2010/main" val="285378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Volcker (</a:t>
            </a:r>
            <a:r>
              <a:rPr lang="en-US" i="1" dirty="0"/>
              <a:t>A Perspective on Financial Crises</a:t>
            </a:r>
            <a:r>
              <a:rPr lang="en-US" dirty="0"/>
              <a:t>, 1999)</a:t>
            </a:r>
          </a:p>
        </p:txBody>
      </p:sp>
      <p:sp>
        <p:nvSpPr>
          <p:cNvPr id="5" name="Content Placeholder 4">
            <a:extLst>
              <a:ext uri="{FF2B5EF4-FFF2-40B4-BE49-F238E27FC236}">
                <a16:creationId xmlns:a16="http://schemas.microsoft.com/office/drawing/2014/main" id="{0A85C50A-6A8C-4459-B79C-9F4F76C1DF37}"/>
              </a:ext>
            </a:extLst>
          </p:cNvPr>
          <p:cNvSpPr>
            <a:spLocks noGrp="1"/>
          </p:cNvSpPr>
          <p:nvPr>
            <p:ph idx="1"/>
          </p:nvPr>
        </p:nvSpPr>
        <p:spPr/>
        <p:txBody>
          <a:bodyPr/>
          <a:lstStyle/>
          <a:p>
            <a:r>
              <a:rPr lang="en-US" sz="4000" dirty="0"/>
              <a:t>International financial crises…are built into the human genome. When we map the whole thing, we will find something called greed and something called fear and something called hubris. This is all you need to produce international financial crises in the future.</a:t>
            </a:r>
          </a:p>
          <a:p>
            <a:endParaRPr lang="en-US" dirty="0"/>
          </a:p>
        </p:txBody>
      </p:sp>
    </p:spTree>
    <p:extLst>
      <p:ext uri="{BB962C8B-B14F-4D97-AF65-F5344CB8AC3E}">
        <p14:creationId xmlns:p14="http://schemas.microsoft.com/office/powerpoint/2010/main" val="422450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45DF-E052-4FB7-B3A5-D30AC2688696}"/>
              </a:ext>
            </a:extLst>
          </p:cNvPr>
          <p:cNvSpPr>
            <a:spLocks noGrp="1"/>
          </p:cNvSpPr>
          <p:nvPr>
            <p:ph type="title"/>
          </p:nvPr>
        </p:nvSpPr>
        <p:spPr/>
        <p:txBody>
          <a:bodyPr/>
          <a:lstStyle/>
          <a:p>
            <a:r>
              <a:rPr lang="en-US" dirty="0"/>
              <a:t>An Optimistic Note</a:t>
            </a:r>
          </a:p>
        </p:txBody>
      </p:sp>
      <p:sp>
        <p:nvSpPr>
          <p:cNvPr id="3" name="Content Placeholder 2">
            <a:extLst>
              <a:ext uri="{FF2B5EF4-FFF2-40B4-BE49-F238E27FC236}">
                <a16:creationId xmlns:a16="http://schemas.microsoft.com/office/drawing/2014/main" id="{C1142638-E87B-449A-967E-EB61FABF2965}"/>
              </a:ext>
            </a:extLst>
          </p:cNvPr>
          <p:cNvSpPr>
            <a:spLocks noGrp="1"/>
          </p:cNvSpPr>
          <p:nvPr>
            <p:ph idx="1"/>
          </p:nvPr>
        </p:nvSpPr>
        <p:spPr>
          <a:xfrm>
            <a:off x="1104900" y="1328468"/>
            <a:ext cx="9982200" cy="4843732"/>
          </a:xfrm>
        </p:spPr>
        <p:txBody>
          <a:bodyPr/>
          <a:lstStyle/>
          <a:p>
            <a:r>
              <a:rPr lang="en-US" dirty="0"/>
              <a:t>Here I quote another old English proverb: “An optimist sees an opportunity in every calamity; a pessimist sees a calamity in every opportunity.” </a:t>
            </a:r>
          </a:p>
          <a:p>
            <a:r>
              <a:rPr lang="en-US" dirty="0"/>
              <a:t>As I have been abiding by “shelter in place” advice, I am grateful to the fact that I do have a shelter to stay and to seek refugee. Have you thought about how many people have no shelter, or no shelter nearby so they have to run away from fear and xenophobia and to go home thousand miles away? Think about millions of Indian workers had to go home after losing their work in city, sometimes by foot to walk hundred miles? Think about that one study-abroad student in our class had to go home. Think about a million foreign students in the U.S. who are not allowed to work, not eligible for any assistance from the U.S. government, whose study in the most expensive universities in the world has already strained many families back home countries, and who are living in fear of xenophobia that some politicians tend to stoke up for scapegoating! </a:t>
            </a:r>
          </a:p>
          <a:p>
            <a:r>
              <a:rPr lang="en-US" dirty="0"/>
              <a:t>Stay strong, this is the moment to define your future and to build your character!</a:t>
            </a:r>
          </a:p>
          <a:p>
            <a:pPr marL="0" indent="0">
              <a:buNone/>
            </a:pPr>
            <a:endParaRPr lang="en-US" dirty="0"/>
          </a:p>
        </p:txBody>
      </p:sp>
    </p:spTree>
    <p:extLst>
      <p:ext uri="{BB962C8B-B14F-4D97-AF65-F5344CB8AC3E}">
        <p14:creationId xmlns:p14="http://schemas.microsoft.com/office/powerpoint/2010/main" val="296621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5C5E9-17A1-435D-A2EF-E02598D4D5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39223" y="1261613"/>
            <a:ext cx="5779698" cy="4334774"/>
          </a:xfrm>
          <a:prstGeom prst="rect">
            <a:avLst/>
          </a:prstGeom>
        </p:spPr>
      </p:pic>
      <p:sp>
        <p:nvSpPr>
          <p:cNvPr id="4" name="TextBox 3">
            <a:extLst>
              <a:ext uri="{FF2B5EF4-FFF2-40B4-BE49-F238E27FC236}">
                <a16:creationId xmlns:a16="http://schemas.microsoft.com/office/drawing/2014/main" id="{F213254F-6839-41DA-B68F-89695F7D6BA2}"/>
              </a:ext>
            </a:extLst>
          </p:cNvPr>
          <p:cNvSpPr txBox="1"/>
          <p:nvPr/>
        </p:nvSpPr>
        <p:spPr>
          <a:xfrm>
            <a:off x="7085162" y="1460740"/>
            <a:ext cx="3588589" cy="1200329"/>
          </a:xfrm>
          <a:prstGeom prst="rect">
            <a:avLst/>
          </a:prstGeom>
          <a:noFill/>
        </p:spPr>
        <p:txBody>
          <a:bodyPr wrap="square" rtlCol="0">
            <a:spAutoFit/>
          </a:bodyPr>
          <a:lstStyle/>
          <a:p>
            <a:r>
              <a:rPr lang="en-US" dirty="0"/>
              <a:t>Fearless girl in front of NY Stock Exchange in Wall Street. Taken in 2019 as I was recovering from a surgery.</a:t>
            </a:r>
          </a:p>
        </p:txBody>
      </p:sp>
    </p:spTree>
    <p:extLst>
      <p:ext uri="{BB962C8B-B14F-4D97-AF65-F5344CB8AC3E}">
        <p14:creationId xmlns:p14="http://schemas.microsoft.com/office/powerpoint/2010/main" val="429415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EE01-F19E-4017-89A1-3D53E0072AA9}"/>
              </a:ext>
            </a:extLst>
          </p:cNvPr>
          <p:cNvSpPr>
            <a:spLocks noGrp="1"/>
          </p:cNvSpPr>
          <p:nvPr>
            <p:ph type="title"/>
          </p:nvPr>
        </p:nvSpPr>
        <p:spPr/>
        <p:txBody>
          <a:bodyPr/>
          <a:lstStyle/>
          <a:p>
            <a:r>
              <a:rPr lang="en-US" dirty="0"/>
              <a:t>Introductory Remarks</a:t>
            </a:r>
          </a:p>
        </p:txBody>
      </p:sp>
      <p:sp>
        <p:nvSpPr>
          <p:cNvPr id="3" name="Content Placeholder 2">
            <a:extLst>
              <a:ext uri="{FF2B5EF4-FFF2-40B4-BE49-F238E27FC236}">
                <a16:creationId xmlns:a16="http://schemas.microsoft.com/office/drawing/2014/main" id="{612CB100-53CF-420C-BEAD-4D8BC048ED5B}"/>
              </a:ext>
            </a:extLst>
          </p:cNvPr>
          <p:cNvSpPr>
            <a:spLocks noGrp="1"/>
          </p:cNvSpPr>
          <p:nvPr>
            <p:ph idx="1"/>
          </p:nvPr>
        </p:nvSpPr>
        <p:spPr>
          <a:xfrm>
            <a:off x="1104900" y="1380226"/>
            <a:ext cx="9982200" cy="4791974"/>
          </a:xfrm>
        </p:spPr>
        <p:txBody>
          <a:bodyPr/>
          <a:lstStyle/>
          <a:p>
            <a:r>
              <a:rPr lang="en-US" dirty="0"/>
              <a:t>In the fall of 2011, at Times Square I took a picture of a young boy who was part of the Occupy Wall Street rally. I can safely say that almost the absolute majority of my class belong to the same generation of this boy. Then I have to say to all of you, your generation does not have good luck in terms of that in merely two decades, you have gone through several financial crises (the collapse of the financial market after the September 11</a:t>
            </a:r>
            <a:r>
              <a:rPr lang="en-US" baseline="30000" dirty="0"/>
              <a:t>th</a:t>
            </a:r>
            <a:r>
              <a:rPr lang="en-US" dirty="0"/>
              <a:t> attack, the 2008 Financial Meltdown, and the befalling Great Depression triggered by the Global Pandemic). </a:t>
            </a:r>
          </a:p>
          <a:p>
            <a:r>
              <a:rPr lang="en-US" dirty="0"/>
              <a:t>What do all these mean? First, international finance and its crisis affect all of us, even you are living outside of New York—the financial center of the world; second, it is important to learn about IPE, so as I quoted James Bryce before, “s/he who is forewarned is forearmed”; third, people who do not have global sense and an understanding of finance can mess up financial world therefore our daily life. </a:t>
            </a:r>
          </a:p>
          <a:p>
            <a:r>
              <a:rPr lang="en-US" dirty="0"/>
              <a:t>The warning: “Fool me once, shame on you; fool me twice, shame on me! “</a:t>
            </a:r>
          </a:p>
        </p:txBody>
      </p:sp>
    </p:spTree>
    <p:extLst>
      <p:ext uri="{BB962C8B-B14F-4D97-AF65-F5344CB8AC3E}">
        <p14:creationId xmlns:p14="http://schemas.microsoft.com/office/powerpoint/2010/main" val="239831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05659" y="419818"/>
            <a:ext cx="9980682" cy="736122"/>
          </a:xfrm>
        </p:spPr>
        <p:txBody>
          <a:bodyPr/>
          <a:lstStyle/>
          <a:p>
            <a:r>
              <a:rPr lang="en-US" dirty="0"/>
              <a:t>Define Financial Crisis</a:t>
            </a:r>
          </a:p>
        </p:txBody>
      </p:sp>
      <p:sp>
        <p:nvSpPr>
          <p:cNvPr id="14" name="Content Placeholder 13"/>
          <p:cNvSpPr>
            <a:spLocks noGrp="1"/>
          </p:cNvSpPr>
          <p:nvPr>
            <p:ph idx="1"/>
          </p:nvPr>
        </p:nvSpPr>
        <p:spPr>
          <a:xfrm>
            <a:off x="1104900" y="1311215"/>
            <a:ext cx="9982200" cy="4860985"/>
          </a:xfrm>
        </p:spPr>
        <p:txBody>
          <a:bodyPr/>
          <a:lstStyle/>
          <a:p>
            <a:r>
              <a:rPr lang="en-US" dirty="0"/>
              <a:t>Financial crisis is the malfunction or collapse of financial system. So what is financial system?</a:t>
            </a:r>
          </a:p>
          <a:p>
            <a:r>
              <a:rPr lang="en-US" dirty="0"/>
              <a:t>“The Financial system is a set of institutions and markets provided financial intermediation by transferring savings into productive investment.” In developing countries, financial intermediation has been done via banking system; in advanced countries, stock markets also have gained importance in addition to the banking system.</a:t>
            </a:r>
          </a:p>
          <a:p>
            <a:r>
              <a:rPr lang="en-US" dirty="0"/>
              <a:t>“Financial crisis refers to a rapid financial disintermediation due to financial panic. In practice, this involves a ‘flight to quality’, where savers attempt to liquidate assets in financial institutions due to a sudden increase in their perceived risk, moving their savings to safer assets, such as foreign currency and foreign bonds in open economies, or currency, gold, and government bonds in closed economies. The ultimate manifestation of financial crises includes bank failures, stock market crashes, and currency crises, occasionally leading to deep recession.” (</a:t>
            </a:r>
            <a:r>
              <a:rPr lang="en-US" i="1" dirty="0"/>
              <a:t>The Princeton Encyclopedia of the World Economy</a:t>
            </a:r>
            <a:r>
              <a:rPr lang="en-US" dirty="0"/>
              <a:t>, p. 424)  </a:t>
            </a: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F6C0B-3D74-40AD-B86A-15024C56ADA7}"/>
              </a:ext>
            </a:extLst>
          </p:cNvPr>
          <p:cNvSpPr>
            <a:spLocks noGrp="1"/>
          </p:cNvSpPr>
          <p:nvPr>
            <p:ph type="title"/>
          </p:nvPr>
        </p:nvSpPr>
        <p:spPr/>
        <p:txBody>
          <a:bodyPr/>
          <a:lstStyle/>
          <a:p>
            <a:r>
              <a:rPr lang="en-US" dirty="0"/>
              <a:t>Causes of Financial Crisis</a:t>
            </a:r>
          </a:p>
        </p:txBody>
      </p:sp>
      <p:sp>
        <p:nvSpPr>
          <p:cNvPr id="3" name="Content Placeholder 2">
            <a:extLst>
              <a:ext uri="{FF2B5EF4-FFF2-40B4-BE49-F238E27FC236}">
                <a16:creationId xmlns:a16="http://schemas.microsoft.com/office/drawing/2014/main" id="{F68E062F-9FBD-4169-AE66-CDFBB92AEC28}"/>
              </a:ext>
            </a:extLst>
          </p:cNvPr>
          <p:cNvSpPr>
            <a:spLocks noGrp="1"/>
          </p:cNvSpPr>
          <p:nvPr>
            <p:ph idx="1"/>
          </p:nvPr>
        </p:nvSpPr>
        <p:spPr/>
        <p:txBody>
          <a:bodyPr/>
          <a:lstStyle/>
          <a:p>
            <a:r>
              <a:rPr lang="en-US" dirty="0"/>
              <a:t>Since financial intermediation is about transforming short-term saving into long-term tangible investment, this maturity transformation entails a risk of “maturity mismatch”: for example, the banks use short-term savings for 15-year or 30-year mortgage lending, it exposes the banks to financial fragility. If there is heightened perceived risk, savers and investors would change their behavior (reallocating funds, sell-out, etc.) , causing liquidation (a shortage of cash flow can happen to financial institutions) and putting the financial system in risk. </a:t>
            </a:r>
          </a:p>
          <a:p>
            <a:r>
              <a:rPr lang="en-US" dirty="0"/>
              <a:t>Barry </a:t>
            </a:r>
            <a:r>
              <a:rPr lang="en-US" dirty="0" err="1"/>
              <a:t>Eichengreen’s</a:t>
            </a:r>
            <a:r>
              <a:rPr lang="en-US" dirty="0"/>
              <a:t> explanation: The Incompatibility Thesis</a:t>
            </a:r>
          </a:p>
          <a:p>
            <a:pPr>
              <a:buNone/>
            </a:pPr>
            <a:r>
              <a:rPr lang="en-US" dirty="0"/>
              <a:t>“The combined effect of these two trends—financial liberalization and political democratization—has thus been twin crises at rates witnessed previously only during the disastrously unstable interwar years.” (2002, p. 6) </a:t>
            </a:r>
          </a:p>
          <a:p>
            <a:r>
              <a:rPr lang="en-US" dirty="0"/>
              <a:t>Caused by Investor Panic (temporary liquidity crisis and “animal instincts”) or by Fundamentals (Root factors, institutions)</a:t>
            </a:r>
          </a:p>
          <a:p>
            <a:endParaRPr lang="en-US" dirty="0"/>
          </a:p>
        </p:txBody>
      </p:sp>
    </p:spTree>
    <p:extLst>
      <p:ext uri="{BB962C8B-B14F-4D97-AF65-F5344CB8AC3E}">
        <p14:creationId xmlns:p14="http://schemas.microsoft.com/office/powerpoint/2010/main" val="81928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BFC0-FF82-44FF-BEBF-A00B07EB5C59}"/>
              </a:ext>
            </a:extLst>
          </p:cNvPr>
          <p:cNvSpPr>
            <a:spLocks noGrp="1"/>
          </p:cNvSpPr>
          <p:nvPr>
            <p:ph type="title"/>
          </p:nvPr>
        </p:nvSpPr>
        <p:spPr/>
        <p:txBody>
          <a:bodyPr/>
          <a:lstStyle/>
          <a:p>
            <a:r>
              <a:rPr lang="en-US" dirty="0"/>
              <a:t>Peter </a:t>
            </a:r>
            <a:r>
              <a:rPr lang="en-US" dirty="0" err="1"/>
              <a:t>Isard</a:t>
            </a:r>
            <a:r>
              <a:rPr lang="en-US" dirty="0"/>
              <a:t>: Five Causal Factors</a:t>
            </a:r>
          </a:p>
        </p:txBody>
      </p:sp>
      <p:sp>
        <p:nvSpPr>
          <p:cNvPr id="3" name="Content Placeholder 2">
            <a:extLst>
              <a:ext uri="{FF2B5EF4-FFF2-40B4-BE49-F238E27FC236}">
                <a16:creationId xmlns:a16="http://schemas.microsoft.com/office/drawing/2014/main" id="{7C329784-1F1B-4E23-93B5-38CD2631F0DA}"/>
              </a:ext>
            </a:extLst>
          </p:cNvPr>
          <p:cNvSpPr>
            <a:spLocks noGrp="1"/>
          </p:cNvSpPr>
          <p:nvPr>
            <p:ph idx="1"/>
          </p:nvPr>
        </p:nvSpPr>
        <p:spPr>
          <a:xfrm>
            <a:off x="1104900" y="1339970"/>
            <a:ext cx="9982200" cy="4832230"/>
          </a:xfrm>
        </p:spPr>
        <p:txBody>
          <a:bodyPr>
            <a:normAutofit fontScale="92500" lnSpcReduction="10000"/>
          </a:bodyPr>
          <a:lstStyle/>
          <a:p>
            <a:pPr marL="0" indent="0">
              <a:buNone/>
            </a:pPr>
            <a:r>
              <a:rPr lang="en-US" dirty="0"/>
              <a:t>Peter </a:t>
            </a:r>
            <a:r>
              <a:rPr lang="en-US" dirty="0" err="1"/>
              <a:t>Isard</a:t>
            </a:r>
            <a:r>
              <a:rPr lang="en-US" dirty="0"/>
              <a:t> worked for IMF as its senior advisor, identified the following causes in his book, </a:t>
            </a:r>
            <a:r>
              <a:rPr lang="en-US" i="1" dirty="0"/>
              <a:t>Globalization and the International Financial System</a:t>
            </a:r>
            <a:r>
              <a:rPr lang="en-US" dirty="0"/>
              <a:t>: (Cambridge 2005) :</a:t>
            </a:r>
          </a:p>
          <a:p>
            <a:pPr marL="514350" indent="-514350">
              <a:buAutoNum type="arabicPeriod"/>
            </a:pPr>
            <a:r>
              <a:rPr lang="en-US" dirty="0"/>
              <a:t>Weakness in the Monetary and Fiscal Policies (Recall: in discussion on “the unholy trinity”, some countries had pegged their currencies to U.S. dollar, the rising value of U.S. dollar could slow down their exports, e.g., Thailand in 1990 and Argentina in the early years of this century)</a:t>
            </a:r>
          </a:p>
          <a:p>
            <a:pPr marL="514350" indent="-514350">
              <a:buAutoNum type="arabicPeriod"/>
            </a:pPr>
            <a:r>
              <a:rPr lang="en-US" dirty="0"/>
              <a:t>Weakness in Other Macroeconomic Fundamentals of the Crisis-stricken Countries (Recall our discussion on the ISI strategy and the balance of payments crisis in Latin American countries and its relationship with the 1980’s debt crisis) </a:t>
            </a:r>
          </a:p>
          <a:p>
            <a:pPr marL="514350" indent="-514350">
              <a:buAutoNum type="arabicPeriod"/>
            </a:pPr>
            <a:r>
              <a:rPr lang="en-US" dirty="0"/>
              <a:t>Adverse Economic or Political Shocks (For example, political assassination in 1994 Mexican financial crisis; September 11</a:t>
            </a:r>
            <a:r>
              <a:rPr lang="en-US" baseline="30000" dirty="0"/>
              <a:t>th</a:t>
            </a:r>
            <a:r>
              <a:rPr lang="en-US" dirty="0"/>
              <a:t> attack)</a:t>
            </a:r>
          </a:p>
          <a:p>
            <a:pPr marL="514350" indent="-514350">
              <a:buAutoNum type="arabicPeriod"/>
            </a:pPr>
            <a:r>
              <a:rPr lang="en-US" dirty="0"/>
              <a:t>Imperfections in International Capital Markets (MNCs’ long term investment vs. Portfolio investment in stock market)</a:t>
            </a:r>
          </a:p>
          <a:p>
            <a:pPr marL="514350" indent="-514350">
              <a:buAutoNum type="arabicPeriod"/>
            </a:pPr>
            <a:r>
              <a:rPr lang="en-US" dirty="0"/>
              <a:t>Deficiencies in the Policy Advice or persuasiveness of the IMF (Structural adjustment for the Third World and austerity for Asian countries in 1997).  </a:t>
            </a:r>
          </a:p>
          <a:p>
            <a:endParaRPr lang="en-US" dirty="0"/>
          </a:p>
        </p:txBody>
      </p:sp>
    </p:spTree>
    <p:extLst>
      <p:ext uri="{BB962C8B-B14F-4D97-AF65-F5344CB8AC3E}">
        <p14:creationId xmlns:p14="http://schemas.microsoft.com/office/powerpoint/2010/main" val="31255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9D0C-5B44-482F-BDDE-DCEB96ABC4DD}"/>
              </a:ext>
            </a:extLst>
          </p:cNvPr>
          <p:cNvSpPr>
            <a:spLocks noGrp="1"/>
          </p:cNvSpPr>
          <p:nvPr>
            <p:ph type="title"/>
          </p:nvPr>
        </p:nvSpPr>
        <p:spPr/>
        <p:txBody>
          <a:bodyPr/>
          <a:lstStyle/>
          <a:p>
            <a:r>
              <a:rPr lang="en-US" dirty="0"/>
              <a:t>Hyman Minsky: Seven Stages of Financial Crisis</a:t>
            </a:r>
          </a:p>
        </p:txBody>
      </p:sp>
      <p:sp>
        <p:nvSpPr>
          <p:cNvPr id="3" name="Content Placeholder 2">
            <a:extLst>
              <a:ext uri="{FF2B5EF4-FFF2-40B4-BE49-F238E27FC236}">
                <a16:creationId xmlns:a16="http://schemas.microsoft.com/office/drawing/2014/main" id="{C6EDE835-D7B5-40A2-B93B-86503472E1E8}"/>
              </a:ext>
            </a:extLst>
          </p:cNvPr>
          <p:cNvSpPr>
            <a:spLocks noGrp="1"/>
          </p:cNvSpPr>
          <p:nvPr>
            <p:ph idx="1"/>
          </p:nvPr>
        </p:nvSpPr>
        <p:spPr>
          <a:xfrm>
            <a:off x="1104900" y="1316966"/>
            <a:ext cx="9982200" cy="4855234"/>
          </a:xfrm>
        </p:spPr>
        <p:txBody>
          <a:bodyPr>
            <a:normAutofit fontScale="70000" lnSpcReduction="20000"/>
          </a:bodyPr>
          <a:lstStyle/>
          <a:p>
            <a:pPr marL="514350" indent="-514350">
              <a:buFont typeface="+mj-lt"/>
              <a:buAutoNum type="arabicPeriod"/>
            </a:pPr>
            <a:r>
              <a:rPr lang="en-US" dirty="0"/>
              <a:t>Displacement: External shock or some breakthrough news that fundamentally altered the economic outlook in a market, shifting expectations concerning future profits in some significant way. For example, the Tulipomania in history, the South Sea investment in the 18</a:t>
            </a:r>
            <a:r>
              <a:rPr lang="en-US" baseline="30000" dirty="0"/>
              <a:t>th</a:t>
            </a:r>
            <a:r>
              <a:rPr lang="en-US" dirty="0"/>
              <a:t> century, the internet, AI/Big Data, etc. Often a speculation and a mania of the crowd can ensue. </a:t>
            </a:r>
          </a:p>
          <a:p>
            <a:pPr marL="514350" indent="-514350">
              <a:buFont typeface="+mj-lt"/>
              <a:buAutoNum type="arabicPeriod"/>
            </a:pPr>
            <a:r>
              <a:rPr lang="en-US" dirty="0"/>
              <a:t>Expansion: A boom can happen as a result of technological breakthrough (in financial engineering, derivative is one example, too), it is going to be fed by increase in liquidity; more investment and speculation can bring more booming countries and larger-scale growth.</a:t>
            </a:r>
          </a:p>
          <a:p>
            <a:pPr marL="514350" indent="-514350">
              <a:buFont typeface="+mj-lt"/>
              <a:buAutoNum type="arabicPeriod"/>
            </a:pPr>
            <a:r>
              <a:rPr lang="en-US" dirty="0"/>
              <a:t>Euphoria: Many people become millionaires even within your circle of friends/relatives/acquittances or whom you have known through reading/watching news media. Many people put their money into stock market or flip-flopping house, including some grandmas. More young people in their twenties had the hope of becoming “filthy wealthy” and retire in their thirties. You know it is an euphoria. The feeling is like intoxication of alcohol or drugs, I guess, so the 1994 Mexican financial crisis is also called Tequila Crisis! (I am half joking here, so you will not be bored).</a:t>
            </a:r>
          </a:p>
          <a:p>
            <a:pPr marL="514350" indent="-514350">
              <a:buFont typeface="+mj-lt"/>
              <a:buAutoNum type="arabicPeriod"/>
            </a:pPr>
            <a:r>
              <a:rPr lang="en-US" dirty="0"/>
              <a:t>Distress: At certain point, people start to worry about whether I should make more money by staying longer in stock market, or I should move assets to a safer place. Anxiety and concerns arise.</a:t>
            </a:r>
          </a:p>
          <a:p>
            <a:pPr marL="514350" indent="-514350">
              <a:buFont typeface="+mj-lt"/>
              <a:buAutoNum type="arabicPeriod"/>
            </a:pPr>
            <a:r>
              <a:rPr lang="en-US" dirty="0"/>
              <a:t>Revulsion: If one thing happens or a rumor kicks in, many people have sharp shift in action and get into “gate-shut panic”: Is the gate going to shut before I get out? Should I get all my cash from the stock market or bank? So a “Bank run” can happen (Recollect the movie </a:t>
            </a:r>
            <a:r>
              <a:rPr lang="en-US" i="1" dirty="0"/>
              <a:t>Mary Poppins</a:t>
            </a:r>
            <a:r>
              <a:rPr lang="en-US" dirty="0"/>
              <a:t>: the boy, the son of Mr. </a:t>
            </a:r>
            <a:r>
              <a:rPr lang="en-US" dirty="0" err="1"/>
              <a:t>Bank,s</a:t>
            </a:r>
            <a:r>
              <a:rPr lang="en-US" dirty="0"/>
              <a:t> shouted in the hall of the bank: “Give me back my </a:t>
            </a:r>
            <a:r>
              <a:rPr lang="en-US" dirty="0" err="1"/>
              <a:t>tuppence</a:t>
            </a:r>
            <a:r>
              <a:rPr lang="en-US" dirty="0"/>
              <a:t>!”  It caused a bank-run.)</a:t>
            </a:r>
          </a:p>
          <a:p>
            <a:pPr marL="514350" indent="-514350">
              <a:buFont typeface="+mj-lt"/>
              <a:buAutoNum type="arabicPeriod"/>
            </a:pPr>
            <a:r>
              <a:rPr lang="en-US" dirty="0"/>
              <a:t>Crisis: You see a fire sale. The Lehmann Brothers collapsed and sell-out on Stock market.</a:t>
            </a:r>
          </a:p>
          <a:p>
            <a:pPr marL="514350" indent="-514350">
              <a:buFont typeface="+mj-lt"/>
              <a:buAutoNum type="arabicPeriod"/>
            </a:pPr>
            <a:r>
              <a:rPr lang="en-US" dirty="0"/>
              <a:t>Contagion: More industries are infected, more regions are infected, and more countries are infected. Financial crises can be like COVID-19 virus. Actually before the COVID-19 breakout, in U.S. we did not have financial crisis because the banks were sound, but the pathogen has caused a great depression which may cause a financial crisis.</a:t>
            </a:r>
          </a:p>
        </p:txBody>
      </p:sp>
    </p:spTree>
    <p:extLst>
      <p:ext uri="{BB962C8B-B14F-4D97-AF65-F5344CB8AC3E}">
        <p14:creationId xmlns:p14="http://schemas.microsoft.com/office/powerpoint/2010/main" val="229974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94DE4-59B0-4EFB-84DE-3241240771EE}"/>
              </a:ext>
            </a:extLst>
          </p:cNvPr>
          <p:cNvSpPr>
            <a:spLocks noGrp="1"/>
          </p:cNvSpPr>
          <p:nvPr>
            <p:ph type="title"/>
          </p:nvPr>
        </p:nvSpPr>
        <p:spPr/>
        <p:txBody>
          <a:bodyPr/>
          <a:lstStyle/>
          <a:p>
            <a:r>
              <a:rPr lang="en-US" dirty="0"/>
              <a:t>Mary Poppins and the Bank Run </a:t>
            </a:r>
          </a:p>
        </p:txBody>
      </p:sp>
      <p:pic>
        <p:nvPicPr>
          <p:cNvPr id="4" name="Online Media 3" title="Mary Poppins ￢ﾀﾓ Bank Run">
            <a:hlinkClick r:id="" action="ppaction://media"/>
            <a:extLst>
              <a:ext uri="{FF2B5EF4-FFF2-40B4-BE49-F238E27FC236}">
                <a16:creationId xmlns:a16="http://schemas.microsoft.com/office/drawing/2014/main" id="{7BFB72C1-8A37-422A-8E9C-6B47591B7AD9}"/>
              </a:ext>
            </a:extLst>
          </p:cNvPr>
          <p:cNvPicPr>
            <a:picLocks noGrp="1" noRot="1" noChangeAspect="1"/>
          </p:cNvPicPr>
          <p:nvPr>
            <p:ph idx="1"/>
            <a:videoFile r:link="rId1"/>
          </p:nvPr>
        </p:nvPicPr>
        <p:blipFill>
          <a:blip r:embed="rId3"/>
          <a:stretch>
            <a:fillRect/>
          </a:stretch>
        </p:blipFill>
        <p:spPr>
          <a:xfrm>
            <a:off x="2032000" y="1600200"/>
            <a:ext cx="8128000" cy="4572000"/>
          </a:xfrm>
          <a:prstGeom prst="rect">
            <a:avLst/>
          </a:prstGeom>
        </p:spPr>
      </p:pic>
    </p:spTree>
    <p:extLst>
      <p:ext uri="{BB962C8B-B14F-4D97-AF65-F5344CB8AC3E}">
        <p14:creationId xmlns:p14="http://schemas.microsoft.com/office/powerpoint/2010/main" val="346640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9ABC-49E8-424F-BC4B-B31C83F7D7DF}"/>
              </a:ext>
            </a:extLst>
          </p:cNvPr>
          <p:cNvSpPr>
            <a:spLocks noGrp="1"/>
          </p:cNvSpPr>
          <p:nvPr>
            <p:ph type="title"/>
          </p:nvPr>
        </p:nvSpPr>
        <p:spPr/>
        <p:txBody>
          <a:bodyPr/>
          <a:lstStyle/>
          <a:p>
            <a:r>
              <a:rPr lang="en-US" dirty="0"/>
              <a:t>Major Financial Crises</a:t>
            </a:r>
          </a:p>
        </p:txBody>
      </p:sp>
      <p:sp>
        <p:nvSpPr>
          <p:cNvPr id="3" name="Content Placeholder 2">
            <a:extLst>
              <a:ext uri="{FF2B5EF4-FFF2-40B4-BE49-F238E27FC236}">
                <a16:creationId xmlns:a16="http://schemas.microsoft.com/office/drawing/2014/main" id="{25776D58-3835-4D0E-B488-60DF70C54DDC}"/>
              </a:ext>
            </a:extLst>
          </p:cNvPr>
          <p:cNvSpPr>
            <a:spLocks noGrp="1"/>
          </p:cNvSpPr>
          <p:nvPr>
            <p:ph idx="1"/>
          </p:nvPr>
        </p:nvSpPr>
        <p:spPr/>
        <p:txBody>
          <a:bodyPr/>
          <a:lstStyle/>
          <a:p>
            <a:r>
              <a:rPr lang="en-US" dirty="0"/>
              <a:t>The 1929 Crash and Great Depression</a:t>
            </a:r>
          </a:p>
          <a:p>
            <a:r>
              <a:rPr lang="en-US" dirty="0"/>
              <a:t>The Debt Crisis in 1980s</a:t>
            </a:r>
          </a:p>
          <a:p>
            <a:r>
              <a:rPr lang="en-US" dirty="0"/>
              <a:t>1994 Mexican Financial Crisis</a:t>
            </a:r>
          </a:p>
          <a:p>
            <a:r>
              <a:rPr lang="en-US" dirty="0"/>
              <a:t>The 1997 Asian Financial Crisis</a:t>
            </a:r>
          </a:p>
          <a:p>
            <a:r>
              <a:rPr lang="en-US" dirty="0"/>
              <a:t>The Global Financial Panic in the late 1990s: Russia (1998), LTCM in Wall Street, Argentina (1998-2010)</a:t>
            </a:r>
          </a:p>
          <a:p>
            <a:r>
              <a:rPr lang="en-US" dirty="0"/>
              <a:t>The Great Recession of 2008</a:t>
            </a:r>
          </a:p>
          <a:p>
            <a:r>
              <a:rPr lang="en-US" dirty="0"/>
              <a:t>The Great Depression of 2020?</a:t>
            </a:r>
          </a:p>
          <a:p>
            <a:endParaRPr lang="en-US" dirty="0"/>
          </a:p>
        </p:txBody>
      </p:sp>
    </p:spTree>
    <p:extLst>
      <p:ext uri="{BB962C8B-B14F-4D97-AF65-F5344CB8AC3E}">
        <p14:creationId xmlns:p14="http://schemas.microsoft.com/office/powerpoint/2010/main" val="324494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53F9F-A0CF-4071-8B10-252A7467307E}"/>
              </a:ext>
            </a:extLst>
          </p:cNvPr>
          <p:cNvSpPr>
            <a:spLocks noGrp="1"/>
          </p:cNvSpPr>
          <p:nvPr>
            <p:ph type="title"/>
          </p:nvPr>
        </p:nvSpPr>
        <p:spPr/>
        <p:txBody>
          <a:bodyPr/>
          <a:lstStyle/>
          <a:p>
            <a:r>
              <a:rPr lang="en-US" dirty="0"/>
              <a:t>Contributing Factors </a:t>
            </a:r>
            <a:br>
              <a:rPr lang="en-US" dirty="0"/>
            </a:br>
            <a:r>
              <a:rPr lang="en-US" dirty="0"/>
              <a:t>for Financial Crises by Peter </a:t>
            </a:r>
            <a:r>
              <a:rPr lang="en-US" dirty="0" err="1"/>
              <a:t>Isard</a:t>
            </a:r>
            <a:endParaRPr lang="en-US" dirty="0"/>
          </a:p>
        </p:txBody>
      </p:sp>
      <p:sp>
        <p:nvSpPr>
          <p:cNvPr id="3" name="Content Placeholder 2">
            <a:extLst>
              <a:ext uri="{FF2B5EF4-FFF2-40B4-BE49-F238E27FC236}">
                <a16:creationId xmlns:a16="http://schemas.microsoft.com/office/drawing/2014/main" id="{87FFD987-04B3-4308-A5D1-79C138CBB9C1}"/>
              </a:ext>
            </a:extLst>
          </p:cNvPr>
          <p:cNvSpPr>
            <a:spLocks noGrp="1"/>
          </p:cNvSpPr>
          <p:nvPr>
            <p:ph idx="1"/>
          </p:nvPr>
        </p:nvSpPr>
        <p:spPr/>
        <p:txBody>
          <a:bodyPr>
            <a:normAutofit fontScale="92500" lnSpcReduction="10000"/>
          </a:bodyPr>
          <a:lstStyle/>
          <a:p>
            <a:r>
              <a:rPr lang="en-US" dirty="0"/>
              <a:t>Precondition: significant involvement in international capital market</a:t>
            </a:r>
          </a:p>
          <a:p>
            <a:r>
              <a:rPr lang="en-US" dirty="0"/>
              <a:t>Major Vulnerabilities:</a:t>
            </a:r>
          </a:p>
          <a:p>
            <a:pPr marL="514350" indent="-514350">
              <a:buAutoNum type="arabicPeriod"/>
            </a:pPr>
            <a:r>
              <a:rPr lang="en-US" dirty="0"/>
              <a:t>Fixed but adjustable exchange rate arrangements</a:t>
            </a:r>
          </a:p>
          <a:p>
            <a:pPr marL="514350" indent="-514350">
              <a:buAutoNum type="arabicPeriod"/>
            </a:pPr>
            <a:r>
              <a:rPr lang="en-US" dirty="0"/>
              <a:t>High levels of short-term foreign-currency-denominated debt</a:t>
            </a:r>
          </a:p>
          <a:p>
            <a:pPr marL="514350" indent="-514350">
              <a:buAutoNum type="arabicPeriod"/>
            </a:pPr>
            <a:r>
              <a:rPr lang="en-US" dirty="0"/>
              <a:t>Weak banking and financial sectors</a:t>
            </a:r>
          </a:p>
          <a:p>
            <a:pPr marL="514350" indent="-514350">
              <a:buAutoNum type="arabicPeriod"/>
            </a:pPr>
            <a:r>
              <a:rPr lang="en-US" dirty="0"/>
              <a:t>Large fiscal deficits</a:t>
            </a:r>
          </a:p>
          <a:p>
            <a:pPr marL="514350" indent="-514350">
              <a:buAutoNum type="arabicPeriod"/>
            </a:pPr>
            <a:r>
              <a:rPr lang="en-US" dirty="0"/>
              <a:t>High levels of short-term government debt</a:t>
            </a:r>
          </a:p>
          <a:p>
            <a:pPr marL="514350" indent="-514350">
              <a:buAutoNum type="arabicPeriod"/>
            </a:pPr>
            <a:r>
              <a:rPr lang="en-US" dirty="0"/>
              <a:t>Large current account deficits</a:t>
            </a:r>
          </a:p>
          <a:p>
            <a:pPr marL="514350" indent="-514350">
              <a:buAutoNum type="arabicPeriod"/>
            </a:pPr>
            <a:r>
              <a:rPr lang="en-US" dirty="0"/>
              <a:t>Poor general governance</a:t>
            </a:r>
          </a:p>
          <a:p>
            <a:pPr marL="514350" indent="-514350">
              <a:buAutoNum type="arabicPeriod"/>
            </a:pPr>
            <a:r>
              <a:rPr lang="en-US" dirty="0"/>
              <a:t>Speculative attack</a:t>
            </a:r>
          </a:p>
          <a:p>
            <a:endParaRPr lang="en-US" dirty="0"/>
          </a:p>
        </p:txBody>
      </p:sp>
    </p:spTree>
    <p:extLst>
      <p:ext uri="{BB962C8B-B14F-4D97-AF65-F5344CB8AC3E}">
        <p14:creationId xmlns:p14="http://schemas.microsoft.com/office/powerpoint/2010/main" val="27656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622</TotalTime>
  <Words>3079</Words>
  <Application>Microsoft Office PowerPoint</Application>
  <PresentationFormat>Widescreen</PresentationFormat>
  <Paragraphs>99</Paragraphs>
  <Slides>18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Euphemia</vt:lpstr>
      <vt:lpstr>Plantagenet Cherokee</vt:lpstr>
      <vt:lpstr>Wingdings</vt:lpstr>
      <vt:lpstr>Academic Literature 16x9</vt:lpstr>
      <vt:lpstr>Financial Crisis</vt:lpstr>
      <vt:lpstr>Introductory Remarks</vt:lpstr>
      <vt:lpstr>Define Financial Crisis</vt:lpstr>
      <vt:lpstr>Causes of Financial Crisis</vt:lpstr>
      <vt:lpstr>Peter Isard: Five Causal Factors</vt:lpstr>
      <vt:lpstr>Hyman Minsky: Seven Stages of Financial Crisis</vt:lpstr>
      <vt:lpstr>Mary Poppins and the Bank Run </vt:lpstr>
      <vt:lpstr>Major Financial Crises</vt:lpstr>
      <vt:lpstr>Contributing Factors  for Financial Crises by Peter Isard</vt:lpstr>
      <vt:lpstr>The Krugman Model</vt:lpstr>
      <vt:lpstr>Marxist Explanations</vt:lpstr>
      <vt:lpstr>What Can be Done by Individual Countries to Prevent Financial Crisis?</vt:lpstr>
      <vt:lpstr>Financial Crisis and Its Social and Political Consequences</vt:lpstr>
      <vt:lpstr>This Time Is Different: Eight Centuries of Financial Folly  by Carmen M. Reinhart and Kenneth S. Rogoff, 2009, Princeton University Press</vt:lpstr>
      <vt:lpstr>Reform Proposals</vt:lpstr>
      <vt:lpstr>Paul Volcker (A Perspective on Financial Crises, 1999)</vt:lpstr>
      <vt:lpstr>An Optimistic Note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Crisis</dc:title>
  <dc:creator>Ming Xia</dc:creator>
  <cp:lastModifiedBy>Ming Xia</cp:lastModifiedBy>
  <cp:revision>35</cp:revision>
  <dcterms:created xsi:type="dcterms:W3CDTF">2020-04-27T00:43:18Z</dcterms:created>
  <dcterms:modified xsi:type="dcterms:W3CDTF">2020-04-27T21:32:04Z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