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6" r:id="rId3"/>
    <p:sldId id="257" r:id="rId4"/>
    <p:sldId id="288" r:id="rId5"/>
    <p:sldId id="258" r:id="rId6"/>
    <p:sldId id="267" r:id="rId7"/>
    <p:sldId id="262" r:id="rId8"/>
    <p:sldId id="261" r:id="rId9"/>
    <p:sldId id="270" r:id="rId10"/>
    <p:sldId id="272" r:id="rId11"/>
    <p:sldId id="273" r:id="rId12"/>
    <p:sldId id="259" r:id="rId13"/>
    <p:sldId id="278" r:id="rId14"/>
    <p:sldId id="279" r:id="rId15"/>
    <p:sldId id="280" r:id="rId16"/>
    <p:sldId id="263" r:id="rId17"/>
    <p:sldId id="281" r:id="rId18"/>
    <p:sldId id="282" r:id="rId19"/>
    <p:sldId id="293" r:id="rId20"/>
    <p:sldId id="274" r:id="rId21"/>
    <p:sldId id="290" r:id="rId22"/>
    <p:sldId id="291" r:id="rId23"/>
    <p:sldId id="292" r:id="rId24"/>
    <p:sldId id="276" r:id="rId25"/>
    <p:sldId id="277" r:id="rId26"/>
    <p:sldId id="283" r:id="rId27"/>
    <p:sldId id="284" r:id="rId28"/>
    <p:sldId id="265" r:id="rId29"/>
    <p:sldId id="266" r:id="rId30"/>
    <p:sldId id="289" r:id="rId31"/>
    <p:sldId id="29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2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E1C6D-1A5F-4D0F-B496-00C44AD3388F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E9E22-65C4-4232-85CE-E1DDF5F5D9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3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22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B06393-5989-4C20-9D90-311EA0EE3977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59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F62C83-616B-4FB1-8201-CFE3EF544600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67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45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52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94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5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0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2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31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97C121-B536-409F-B4F2-2893932FAF7F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8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29006A8-4BF5-4A5F-8B90-D4066EC03ADC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9503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679FEF-C6E4-4C29-8E05-05B09437D0C4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34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917C06-613C-4519-802A-34C212325101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94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54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42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9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35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92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04E24E0-ED89-42D2-9816-93E8C6E8AD45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71083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37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37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24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9E22-65C4-4232-85CE-E1DDF5F5D9A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5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89438A-F704-42BD-AEA7-205AB302F527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1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05D2-EFF4-4CF2-804A-7140861CA30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6CA56-8C50-439B-9F37-9F95E6275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05D2-EFF4-4CF2-804A-7140861CA30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6CA56-8C50-439B-9F37-9F95E6275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1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05D2-EFF4-4CF2-804A-7140861CA30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6CA56-8C50-439B-9F37-9F95E6275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05D2-EFF4-4CF2-804A-7140861CA30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6CA56-8C50-439B-9F37-9F95E6275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6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05D2-EFF4-4CF2-804A-7140861CA30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6CA56-8C50-439B-9F37-9F95E6275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3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05D2-EFF4-4CF2-804A-7140861CA30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6CA56-8C50-439B-9F37-9F95E6275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9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05D2-EFF4-4CF2-804A-7140861CA30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6CA56-8C50-439B-9F37-9F95E6275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1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05D2-EFF4-4CF2-804A-7140861CA30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6CA56-8C50-439B-9F37-9F95E6275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7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05D2-EFF4-4CF2-804A-7140861CA30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6CA56-8C50-439B-9F37-9F95E6275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7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05D2-EFF4-4CF2-804A-7140861CA30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6CA56-8C50-439B-9F37-9F95E6275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52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05D2-EFF4-4CF2-804A-7140861CA30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6CA56-8C50-439B-9F37-9F95E6275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5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05D2-EFF4-4CF2-804A-7140861CA30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6CA56-8C50-439B-9F37-9F95E6275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1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Japan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9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74676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 err="1" smtClean="0"/>
              <a:t>Toyotomi</a:t>
            </a:r>
            <a:r>
              <a:rPr lang="en-US" sz="2800" dirty="0" smtClean="0"/>
              <a:t> </a:t>
            </a:r>
            <a:r>
              <a:rPr lang="en-US" sz="2800" dirty="0" err="1" smtClean="0"/>
              <a:t>Hideyoshi</a:t>
            </a:r>
            <a:r>
              <a:rPr lang="en-US" sz="2800" dirty="0" smtClean="0"/>
              <a:t> (1536-1598</a:t>
            </a:r>
            <a:r>
              <a:rPr lang="en-US" altLang="zh-CN" sz="2800" dirty="0" smtClean="0">
                <a:ea typeface="宋体" pitchFamily="2" charset="-122"/>
              </a:rPr>
              <a:t>，</a:t>
            </a:r>
            <a:r>
              <a:rPr lang="zh-CN" altLang="en-US" sz="2800" dirty="0" smtClean="0">
                <a:ea typeface="宋体" pitchFamily="2" charset="-122"/>
              </a:rPr>
              <a:t>丰臣秀吉</a:t>
            </a:r>
            <a:r>
              <a:rPr lang="zh-CN" altLang="en-US" sz="3600" dirty="0" smtClean="0">
                <a:ea typeface="宋体" pitchFamily="2" charset="-122"/>
              </a:rPr>
              <a:t>)</a:t>
            </a:r>
            <a:br>
              <a:rPr lang="zh-CN" altLang="en-US" sz="3600" dirty="0" smtClean="0">
                <a:ea typeface="宋体" pitchFamily="2" charset="-122"/>
              </a:rPr>
            </a:br>
            <a:endParaRPr lang="en-US" sz="3600" dirty="0" smtClean="0"/>
          </a:p>
        </p:txBody>
      </p:sp>
      <p:graphicFrame>
        <p:nvGraphicFramePr>
          <p:cNvPr id="2050" name="Object 1027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3942215057"/>
              </p:ext>
            </p:extLst>
          </p:nvPr>
        </p:nvGraphicFramePr>
        <p:xfrm>
          <a:off x="3048000" y="1828800"/>
          <a:ext cx="25146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Bitmap Image" r:id="rId4" imgW="2029108" imgH="3809524" progId="PBrush">
                  <p:embed/>
                </p:oleObj>
              </mc:Choice>
              <mc:Fallback>
                <p:oleObj name="Bitmap Image" r:id="rId4" imgW="2029108" imgH="3809524" progId="PBrush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828800"/>
                        <a:ext cx="2514600" cy="4572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08038"/>
            <a:ext cx="7467600" cy="1554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/>
              <a:t>Tokugawa Ieyasu </a:t>
            </a:r>
            <a:br>
              <a:rPr lang="en-US" sz="3200" smtClean="0"/>
            </a:br>
            <a:r>
              <a:rPr lang="en-US" sz="3200" smtClean="0"/>
              <a:t>(1542-1616</a:t>
            </a:r>
            <a:r>
              <a:rPr lang="en-US" altLang="zh-CN" sz="3200" smtClean="0">
                <a:ea typeface="宋体" pitchFamily="2" charset="-122"/>
              </a:rPr>
              <a:t>，</a:t>
            </a:r>
            <a:r>
              <a:rPr lang="zh-CN" altLang="en-US" sz="3200" smtClean="0">
                <a:ea typeface="宋体" pitchFamily="2" charset="-122"/>
              </a:rPr>
              <a:t>德川家康 )</a:t>
            </a:r>
            <a:br>
              <a:rPr lang="zh-CN" altLang="en-US" sz="3200" smtClean="0">
                <a:ea typeface="宋体" pitchFamily="2" charset="-122"/>
              </a:rPr>
            </a:br>
            <a:endParaRPr lang="en-US" sz="3200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883172"/>
              </p:ext>
            </p:extLst>
          </p:nvPr>
        </p:nvGraphicFramePr>
        <p:xfrm>
          <a:off x="2057400" y="2133600"/>
          <a:ext cx="5334000" cy="419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Bitmap Image" r:id="rId4" imgW="6095238" imgH="6354062" progId="PBrush">
                  <p:embed/>
                </p:oleObj>
              </mc:Choice>
              <mc:Fallback>
                <p:oleObj name="Bitmap Image" r:id="rId4" imgW="6095238" imgH="6354062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133600"/>
                        <a:ext cx="5334000" cy="419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766888"/>
            <a:ext cx="428625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817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Osaka Castle: Rebuilt Many Times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F:\Japan2012\2012 08 17\2012 08 18_1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8305800" cy="4767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Japan2012\2012 08 17\2012 08 17_1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38200"/>
            <a:ext cx="8335984" cy="553639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00200" y="6324600"/>
            <a:ext cx="1367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Osaka Castle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Tokugawa Mausoleums, </a:t>
            </a:r>
            <a:r>
              <a:rPr lang="en-US" dirty="0" err="1" smtClean="0"/>
              <a:t>Koyasan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194" name="Picture 2" descr="F:\Japan2012\2012 08 17\2012 08 17_13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Unification of Japan: Three Great Unifiers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Relationship between </a:t>
            </a:r>
            <a:r>
              <a:rPr lang="en-US" dirty="0" err="1" smtClean="0"/>
              <a:t>Tenno</a:t>
            </a:r>
            <a:r>
              <a:rPr lang="en-US" dirty="0" smtClean="0"/>
              <a:t> and Shogun</a:t>
            </a:r>
          </a:p>
          <a:p>
            <a:r>
              <a:rPr lang="en-US" dirty="0" smtClean="0"/>
              <a:t>Clans (Family Domains), Daimyo, Samurai (Warriors), Peasants, Merchants and Artisans</a:t>
            </a:r>
          </a:p>
          <a:p>
            <a:r>
              <a:rPr lang="en-US" dirty="0" smtClean="0"/>
              <a:t>Conflicts between </a:t>
            </a:r>
            <a:r>
              <a:rPr lang="en-US" dirty="0" err="1" smtClean="0"/>
              <a:t>Kansi</a:t>
            </a:r>
            <a:r>
              <a:rPr lang="en-US" dirty="0" smtClean="0"/>
              <a:t> (West) and Kanto (East): Trade and Power, the Eastward Shift of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496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Nijo-jo</a:t>
            </a:r>
            <a:r>
              <a:rPr lang="en-US" dirty="0" smtClean="0"/>
              <a:t> Castle, Headquarters for the Tokugawa </a:t>
            </a:r>
            <a:r>
              <a:rPr lang="en-US" dirty="0" err="1" smtClean="0"/>
              <a:t>Shogunate</a:t>
            </a:r>
            <a:endParaRPr lang="en-US" dirty="0"/>
          </a:p>
        </p:txBody>
      </p:sp>
      <p:pic>
        <p:nvPicPr>
          <p:cNvPr id="9218" name="Picture 2" descr="F:\Japan2012\2012 08 17\2012 08 17_08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Japan2012\2012 08 17\2012 08 17_08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15950"/>
            <a:ext cx="8077200" cy="548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Japan2012\2012 08 17\2012 08 17_0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53228" cy="555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187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1"/>
          <p:cNvSpPr>
            <a:spLocks noGrp="1"/>
          </p:cNvSpPr>
          <p:nvPr/>
        </p:nvSpPr>
        <p:spPr bwMode="auto">
          <a:xfrm>
            <a:off x="1600200" y="6615113"/>
            <a:ext cx="640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>
                <a:latin typeface="Tahoma" pitchFamily="8" charset="0"/>
                <a:cs typeface="Arial" charset="0"/>
              </a:rPr>
              <a:t>Copyright © 2012, 2010, 2008 Pearson Education, Inc. All rights reserved.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0"/>
            <a:ext cx="5986463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467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Meiji Restoration </a:t>
            </a:r>
            <a:br>
              <a:rPr lang="en-US" sz="4000" dirty="0" smtClean="0"/>
            </a:br>
            <a:r>
              <a:rPr lang="en-US" sz="4000" dirty="0" smtClean="0"/>
              <a:t>(</a:t>
            </a:r>
            <a:r>
              <a:rPr lang="ja-JP" altLang="en-US" sz="4000" smtClean="0"/>
              <a:t>明治維新 </a:t>
            </a:r>
            <a:r>
              <a:rPr lang="en-US" sz="4000" dirty="0" smtClean="0"/>
              <a:t>Meiji </a:t>
            </a:r>
            <a:r>
              <a:rPr lang="en-US" sz="4000" dirty="0" err="1" smtClean="0"/>
              <a:t>Ishin</a:t>
            </a:r>
            <a:r>
              <a:rPr lang="en-US" sz="4000" dirty="0" smtClean="0"/>
              <a:t>)</a:t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orient="vert" idx="1"/>
          </p:nvPr>
        </p:nvSpPr>
        <p:spPr>
          <a:xfrm>
            <a:off x="228600" y="1676400"/>
            <a:ext cx="7543800" cy="4419600"/>
          </a:xfrm>
        </p:spPr>
        <p:txBody>
          <a:bodyPr vert="horz"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1853: Matthew Perry came to Tokyo Bay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1854: Perry Returned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Satsuma (</a:t>
            </a:r>
            <a:r>
              <a:rPr lang="zh-CN" altLang="en-US" sz="2800" dirty="0" smtClean="0">
                <a:ea typeface="宋体" pitchFamily="2" charset="-122"/>
              </a:rPr>
              <a:t>萨摩藩) </a:t>
            </a:r>
            <a:r>
              <a:rPr lang="en-US" sz="2800" dirty="0" smtClean="0"/>
              <a:t>and </a:t>
            </a:r>
            <a:r>
              <a:rPr lang="en-US" sz="2800" dirty="0" err="1" smtClean="0"/>
              <a:t>Choshu</a:t>
            </a:r>
            <a:r>
              <a:rPr lang="en-US" sz="2800" dirty="0" smtClean="0"/>
              <a:t> (</a:t>
            </a:r>
            <a:r>
              <a:rPr lang="zh-CN" altLang="en-US" sz="2800" dirty="0" smtClean="0">
                <a:ea typeface="宋体" pitchFamily="2" charset="-122"/>
              </a:rPr>
              <a:t>长佐藩) </a:t>
            </a:r>
            <a:r>
              <a:rPr lang="en-US" sz="2800" dirty="0" smtClean="0"/>
              <a:t>Alliance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1860-1862: Mission to Overseas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On February 3, 1867, Emperor Meiji ascended the throne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1868</a:t>
            </a:r>
            <a:r>
              <a:rPr lang="en-US" altLang="zh-CN" sz="2800" dirty="0" smtClean="0">
                <a:ea typeface="宋体" pitchFamily="2" charset="-122"/>
              </a:rPr>
              <a:t>：Emperor Mutsuhito turned to Emperor Meiji—”Revere the emperor and repel the barbarians” (</a:t>
            </a:r>
            <a:r>
              <a:rPr lang="en-US" altLang="zh-CN" sz="2800" dirty="0" err="1" smtClean="0">
                <a:ea typeface="宋体" pitchFamily="2" charset="-122"/>
              </a:rPr>
              <a:t>Sonno</a:t>
            </a:r>
            <a:r>
              <a:rPr lang="en-US" altLang="zh-CN" sz="2800" dirty="0" smtClean="0">
                <a:ea typeface="宋体" pitchFamily="2" charset="-122"/>
              </a:rPr>
              <a:t> </a:t>
            </a:r>
            <a:r>
              <a:rPr lang="en-US" altLang="zh-CN" sz="2800" dirty="0" err="1" smtClean="0">
                <a:ea typeface="宋体" pitchFamily="2" charset="-122"/>
              </a:rPr>
              <a:t>joi</a:t>
            </a:r>
            <a:r>
              <a:rPr lang="en-US" altLang="zh-CN" sz="2800" dirty="0" smtClean="0">
                <a:ea typeface="宋体" pitchFamily="2" charset="-122"/>
              </a:rPr>
              <a:t>, </a:t>
            </a:r>
            <a:r>
              <a:rPr lang="zh-CN" altLang="en-US" sz="2800" dirty="0" smtClean="0">
                <a:ea typeface="宋体" pitchFamily="2" charset="-122"/>
              </a:rPr>
              <a:t>尊皇攘夷)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800" dirty="0" smtClean="0">
                <a:ea typeface="宋体" pitchFamily="2" charset="-122"/>
              </a:rPr>
              <a:t>Slogan: “Enrich the country, strengthen the army” (Fukoku </a:t>
            </a:r>
            <a:r>
              <a:rPr lang="en-US" altLang="zh-CN" sz="2800" dirty="0" err="1" smtClean="0">
                <a:ea typeface="宋体" pitchFamily="2" charset="-122"/>
              </a:rPr>
              <a:t>kyohei</a:t>
            </a:r>
            <a:r>
              <a:rPr lang="en-US" altLang="zh-CN" sz="2800" dirty="0" smtClean="0">
                <a:ea typeface="宋体" pitchFamily="2" charset="-122"/>
              </a:rPr>
              <a:t>, </a:t>
            </a:r>
            <a:r>
              <a:rPr lang="zh-CN" altLang="en-US" sz="2800" dirty="0" smtClean="0">
                <a:ea typeface="宋体" pitchFamily="2" charset="-122"/>
              </a:rPr>
              <a:t>富国强兵)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Royal Palace in Kyoto: Paled in Contrast to </a:t>
            </a:r>
            <a:r>
              <a:rPr lang="en-US" dirty="0" err="1" smtClean="0"/>
              <a:t>Nijo-jo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E:\Japan2012\2012 08 17\2012 08 17_07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458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232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Japan2012\2012 08 17\2012 08 17_0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4886"/>
            <a:ext cx="8147236" cy="39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955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Japan2012\2012 08 17\2012 08 17_0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382000" cy="55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153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7467600" cy="762000"/>
          </a:xfrm>
        </p:spPr>
        <p:txBody>
          <a:bodyPr/>
          <a:lstStyle/>
          <a:p>
            <a:pPr eaLnBrk="1" hangingPunct="1"/>
            <a:r>
              <a:rPr lang="en-US" smtClean="0"/>
              <a:t>Emperor Meiji</a:t>
            </a:r>
          </a:p>
        </p:txBody>
      </p:sp>
      <p:graphicFrame>
        <p:nvGraphicFramePr>
          <p:cNvPr id="4098" name="Object 3"/>
          <p:cNvGraphicFramePr>
            <a:graphicFrameLocks noGrp="1" noChangeAspect="1"/>
          </p:cNvGraphicFramePr>
          <p:nvPr>
            <p:ph type="body" orient="vert" idx="1"/>
          </p:nvPr>
        </p:nvGraphicFramePr>
        <p:xfrm>
          <a:off x="2139950" y="1981200"/>
          <a:ext cx="36433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Bitmap Image" r:id="rId4" imgW="1914286" imgH="2161905" progId="PBrush">
                  <p:embed/>
                </p:oleObj>
              </mc:Choice>
              <mc:Fallback>
                <p:oleObj name="Bitmap Image" r:id="rId4" imgW="1914286" imgH="2161905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9950" y="1981200"/>
                        <a:ext cx="3643313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7467600" cy="762000"/>
          </a:xfrm>
        </p:spPr>
        <p:txBody>
          <a:bodyPr/>
          <a:lstStyle/>
          <a:p>
            <a:pPr eaLnBrk="1" hangingPunct="1"/>
            <a:r>
              <a:rPr lang="en-US" smtClean="0"/>
              <a:t>Meiji Restoration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orient="vert" idx="1"/>
          </p:nvPr>
        </p:nvSpPr>
        <p:spPr/>
        <p:txBody>
          <a:bodyPr vert="horz"/>
          <a:lstStyle/>
          <a:p>
            <a:pPr marL="609600" indent="-609600" eaLnBrk="1" hangingPunct="1"/>
            <a:r>
              <a:rPr lang="en-US" sz="2800" smtClean="0"/>
              <a:t>Talented Leaders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US" sz="2800" smtClean="0"/>
              <a:t>Fukuzawa Yukichi (1835-1901</a:t>
            </a:r>
            <a:r>
              <a:rPr lang="en-US" altLang="zh-CN" sz="2800" smtClean="0">
                <a:ea typeface="宋体" pitchFamily="2" charset="-122"/>
              </a:rPr>
              <a:t>，</a:t>
            </a:r>
            <a:r>
              <a:rPr lang="zh-CN" altLang="en-US" sz="2800" smtClean="0">
                <a:ea typeface="宋体" pitchFamily="2" charset="-122"/>
              </a:rPr>
              <a:t>福泽渝吉)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US" sz="2800" smtClean="0"/>
              <a:t>Saigo Takamori (</a:t>
            </a:r>
            <a:r>
              <a:rPr lang="zh-CN" altLang="en-US" sz="2800" smtClean="0">
                <a:ea typeface="宋体" pitchFamily="2" charset="-122"/>
              </a:rPr>
              <a:t>西乡隆盛)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US" sz="2800" smtClean="0"/>
              <a:t>Okubo Toshimichi (1830-1878, </a:t>
            </a:r>
            <a:r>
              <a:rPr lang="zh-CN" altLang="en-US" sz="2800" smtClean="0">
                <a:ea typeface="宋体" pitchFamily="2" charset="-122"/>
              </a:rPr>
              <a:t>大久保利通)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US" sz="2800" smtClean="0"/>
              <a:t>Ito Hirobumi (1841-1909</a:t>
            </a:r>
            <a:r>
              <a:rPr lang="en-US" altLang="zh-CN" sz="2800" smtClean="0">
                <a:ea typeface="宋体" pitchFamily="2" charset="-122"/>
              </a:rPr>
              <a:t>，</a:t>
            </a:r>
            <a:r>
              <a:rPr lang="zh-CN" altLang="en-US" sz="2800" smtClean="0">
                <a:ea typeface="宋体" pitchFamily="2" charset="-122"/>
              </a:rPr>
              <a:t>伊藤博文)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US" sz="2800" smtClean="0"/>
              <a:t>Yamagata Aritomo (1838-1922,</a:t>
            </a:r>
            <a:r>
              <a:rPr lang="zh-CN" altLang="en-US" sz="2800" smtClean="0">
                <a:ea typeface="宋体" pitchFamily="2" charset="-122"/>
              </a:rPr>
              <a:t>山县有朋)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Articles of the Charter Oath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By this oath, we set up as our aim the establishment of the national wealth on a broad basis and the framing of a constitution and laws.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Deliberative assemblies shall be widely established and all matters decided by open discussion.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All classes, high and low, shall be united in vigorously carrying out the administration of affairs of state.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common people, no less than the civil and military officials, shall all be allowed to pursue their own calling so that there may be no discontent.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Evil customs of the past shall be broken off and everything based upon the just laws of Nature.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Knowledge shall be sought throughout the world so as to strengthen the foundation of imperial rule.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Had Japan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Ito </a:t>
            </a:r>
            <a:r>
              <a:rPr lang="en-US" dirty="0" err="1" smtClean="0"/>
              <a:t>Hirobumi</a:t>
            </a:r>
            <a:r>
              <a:rPr lang="en-US" dirty="0" smtClean="0"/>
              <a:t>: Selecting a German (Prussian) Model: the Army, the General Staff</a:t>
            </a:r>
          </a:p>
          <a:p>
            <a:r>
              <a:rPr lang="en-US" dirty="0" smtClean="0"/>
              <a:t>The Royal Navy in Great Britain</a:t>
            </a:r>
          </a:p>
          <a:p>
            <a:r>
              <a:rPr lang="en-US" dirty="0" smtClean="0"/>
              <a:t>The Postal Service in the United States</a:t>
            </a:r>
          </a:p>
          <a:p>
            <a:r>
              <a:rPr lang="en-US" dirty="0" smtClean="0"/>
              <a:t>Modern Schools from France</a:t>
            </a:r>
          </a:p>
          <a:p>
            <a:r>
              <a:rPr lang="en-US" dirty="0" smtClean="0"/>
              <a:t>Census, Military Conscription, the Telegraph, Railways, Banks, Courts of Law, a Constitution (1889), and a Parliament (1890, based on German Parliament).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Rise of Nationalism and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1895: Taiwan ceded to Japan</a:t>
            </a:r>
          </a:p>
          <a:p>
            <a:r>
              <a:rPr lang="en-US" dirty="0" smtClean="0"/>
              <a:t>1904-05: Russo-Japanese War</a:t>
            </a:r>
          </a:p>
          <a:p>
            <a:r>
              <a:rPr lang="en-US" dirty="0" smtClean="0"/>
              <a:t>Paris Peace Conference: 1919</a:t>
            </a:r>
          </a:p>
          <a:p>
            <a:r>
              <a:rPr lang="en-US" dirty="0" smtClean="0"/>
              <a:t>The 1921-22 Washington Conference (battleship ratio of 5:5:3 for the US, Britain, and Japan respectively); the London Naval Conference of 1930 (the same ratio for heavy cruisers). </a:t>
            </a:r>
          </a:p>
          <a:p>
            <a:r>
              <a:rPr lang="en-US" dirty="0" smtClean="0"/>
              <a:t>Taisho Period (1912-1926)</a:t>
            </a:r>
          </a:p>
          <a:p>
            <a:r>
              <a:rPr lang="en-US" dirty="0" smtClean="0"/>
              <a:t>Kita </a:t>
            </a:r>
            <a:r>
              <a:rPr lang="en-US" dirty="0" err="1" smtClean="0"/>
              <a:t>Ikki</a:t>
            </a:r>
            <a:r>
              <a:rPr lang="en-US" dirty="0" smtClean="0"/>
              <a:t>: An Outline Plan for the Reorganization of Japan (</a:t>
            </a:r>
            <a:r>
              <a:rPr lang="ja-JP" altLang="en-US" dirty="0" smtClean="0"/>
              <a:t>日本改造法案大綱 </a:t>
            </a:r>
            <a:r>
              <a:rPr lang="en-US" dirty="0" smtClean="0"/>
              <a:t>Nihon </a:t>
            </a:r>
            <a:r>
              <a:rPr lang="en-US" dirty="0" err="1" smtClean="0"/>
              <a:t>Kaizō</a:t>
            </a:r>
            <a:r>
              <a:rPr lang="en-US" dirty="0" smtClean="0"/>
              <a:t> </a:t>
            </a:r>
            <a:r>
              <a:rPr lang="en-US" dirty="0" err="1" smtClean="0"/>
              <a:t>Hōan</a:t>
            </a:r>
            <a:r>
              <a:rPr lang="en-US" dirty="0" smtClean="0"/>
              <a:t> </a:t>
            </a:r>
            <a:r>
              <a:rPr lang="en-US" dirty="0" err="1" smtClean="0"/>
              <a:t>Taikō</a:t>
            </a:r>
            <a:r>
              <a:rPr lang="en-US" dirty="0" smtClean="0"/>
              <a:t>), 1919, 1923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65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Militarism and Its Defeat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Shintoism</a:t>
            </a:r>
            <a:r>
              <a:rPr lang="en-US" sz="2400" dirty="0" smtClean="0"/>
              <a:t> and the Emperor as a Living God (1868-72)</a:t>
            </a:r>
          </a:p>
          <a:p>
            <a:r>
              <a:rPr lang="en-US" sz="2400" dirty="0" smtClean="0"/>
              <a:t>1874: Japan Control Okinawa and the rest of Ryukyu Islands</a:t>
            </a:r>
          </a:p>
          <a:p>
            <a:r>
              <a:rPr lang="en-US" sz="2400" dirty="0" smtClean="0"/>
              <a:t>1894-95: The Sino-Japanese War and the Treaty of Shimonoseki</a:t>
            </a:r>
          </a:p>
          <a:p>
            <a:r>
              <a:rPr lang="en-US" sz="2400" dirty="0" smtClean="0"/>
              <a:t>1904-5: Russo-Japanese War</a:t>
            </a:r>
          </a:p>
          <a:p>
            <a:r>
              <a:rPr lang="en-US" sz="2400" dirty="0" smtClean="0"/>
              <a:t>1910: Japan Control Korea</a:t>
            </a:r>
          </a:p>
          <a:p>
            <a:r>
              <a:rPr lang="en-US" sz="2400" dirty="0" smtClean="0"/>
              <a:t>World War I and Japan’s Ambition in China </a:t>
            </a:r>
          </a:p>
          <a:p>
            <a:r>
              <a:rPr lang="en-US" sz="2400" dirty="0" err="1" smtClean="0"/>
              <a:t>Kantô</a:t>
            </a:r>
            <a:r>
              <a:rPr lang="en-US" sz="2400" dirty="0" smtClean="0"/>
              <a:t> earthquake in 1923 </a:t>
            </a:r>
          </a:p>
          <a:p>
            <a:r>
              <a:rPr lang="en-US" sz="2400" dirty="0" smtClean="0"/>
              <a:t>The world Great Depression, 1929 </a:t>
            </a:r>
          </a:p>
          <a:p>
            <a:r>
              <a:rPr lang="en-US" sz="2400" dirty="0" smtClean="0"/>
              <a:t>Japan seized Manchuria in 1931</a:t>
            </a:r>
          </a:p>
          <a:p>
            <a:r>
              <a:rPr lang="en-US" sz="2400" dirty="0" smtClean="0"/>
              <a:t>Sino-Japanese War: 1931-1945</a:t>
            </a:r>
          </a:p>
          <a:p>
            <a:r>
              <a:rPr lang="en-US" sz="2400" dirty="0" smtClean="0"/>
              <a:t>The Pacific War: 1941-45 and Japan’s Unconditional Surrender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732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582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274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" y="1447800"/>
            <a:ext cx="8005763" cy="509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334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Yamazaki Tomoko: Sandakan Brothel No. 8: </a:t>
            </a:r>
          </a:p>
          <a:p>
            <a:pPr algn="ctr"/>
            <a:r>
              <a:rPr lang="en-US" dirty="0" smtClean="0"/>
              <a:t>an Episode in the history of lower-class Japanese women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14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Women in Japan and East Asian Developmental States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676400"/>
            <a:ext cx="7696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“Hard State, Soft Shoulders”: The Dark (Yin) Side of Japanese Economic Miracle </a:t>
            </a:r>
          </a:p>
          <a:p>
            <a:endParaRPr lang="en-US" dirty="0" smtClean="0"/>
          </a:p>
          <a:p>
            <a:r>
              <a:rPr lang="en-US" dirty="0" smtClean="0"/>
              <a:t>From </a:t>
            </a:r>
            <a:r>
              <a:rPr lang="en-US" i="1" dirty="0" smtClean="0"/>
              <a:t>Madam Butterfly</a:t>
            </a:r>
            <a:r>
              <a:rPr lang="en-US" dirty="0" smtClean="0"/>
              <a:t>, to </a:t>
            </a:r>
            <a:r>
              <a:rPr lang="en-US" i="1" dirty="0" smtClean="0"/>
              <a:t>Memoirs of a Geisha</a:t>
            </a:r>
            <a:r>
              <a:rPr lang="en-US" dirty="0" smtClean="0"/>
              <a:t>, to </a:t>
            </a:r>
            <a:r>
              <a:rPr lang="en-US" i="1" dirty="0" smtClean="0"/>
              <a:t>Miss Saigon</a:t>
            </a:r>
            <a:r>
              <a:rPr lang="en-US" dirty="0" smtClean="0"/>
              <a:t>, and on and on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From Geisha to </a:t>
            </a:r>
            <a:r>
              <a:rPr lang="en-US" dirty="0" err="1" smtClean="0"/>
              <a:t>Karayuki</a:t>
            </a:r>
            <a:r>
              <a:rPr lang="en-US" dirty="0" smtClean="0"/>
              <a:t>-san, to Comfort Women, then to Asian sex Tourism and “Selling Sex Overseas” </a:t>
            </a:r>
          </a:p>
          <a:p>
            <a:endParaRPr lang="en-US" dirty="0" smtClean="0"/>
          </a:p>
          <a:p>
            <a:r>
              <a:rPr lang="en-US" dirty="0" smtClean="0"/>
              <a:t>Androcentric States in Asia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351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685800" y="1752600"/>
            <a:ext cx="7772400" cy="228600"/>
          </a:xfrm>
          <a:prstGeom prst="rect">
            <a:avLst/>
          </a:prstGeom>
          <a:solidFill>
            <a:srgbClr val="6A7CA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Country Bio: Japan</a:t>
            </a:r>
          </a:p>
        </p:txBody>
      </p:sp>
      <p:sp>
        <p:nvSpPr>
          <p:cNvPr id="5124" name="Footer Placeholder 1"/>
          <p:cNvSpPr>
            <a:spLocks noGrp="1"/>
          </p:cNvSpPr>
          <p:nvPr/>
        </p:nvSpPr>
        <p:spPr bwMode="auto">
          <a:xfrm>
            <a:off x="1600200" y="6615113"/>
            <a:ext cx="640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1000" dirty="0">
              <a:latin typeface="Tahoma" pitchFamily="8" charset="0"/>
              <a:cs typeface="Arial" charset="0"/>
            </a:endParaRPr>
          </a:p>
        </p:txBody>
      </p:sp>
      <p:pic>
        <p:nvPicPr>
          <p:cNvPr id="512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3" y="2286000"/>
            <a:ext cx="90201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934200" y="35645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/Shinzo Abe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Chronological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Early </a:t>
            </a:r>
            <a:r>
              <a:rPr lang="en-US" dirty="0" err="1" smtClean="0"/>
              <a:t>Japanese</a:t>
            </a:r>
            <a:r>
              <a:rPr lang="en-US" altLang="zh-CN" dirty="0" err="1" smtClean="0">
                <a:ea typeface="宋体" pitchFamily="2" charset="-122"/>
              </a:rPr>
              <a:t>：Migrants</a:t>
            </a:r>
            <a:r>
              <a:rPr lang="en-US" altLang="zh-CN" dirty="0" smtClean="0">
                <a:ea typeface="宋体" pitchFamily="2" charset="-122"/>
              </a:rPr>
              <a:t> from Asian Continent (China and Korea) and South Pacific Islands (Ainu)</a:t>
            </a:r>
          </a:p>
          <a:p>
            <a:r>
              <a:rPr lang="en-US" altLang="zh-CN" dirty="0" err="1" smtClean="0">
                <a:ea typeface="宋体" pitchFamily="2" charset="-122"/>
              </a:rPr>
              <a:t>Yamatakoku</a:t>
            </a:r>
            <a:r>
              <a:rPr lang="en-US" altLang="zh-CN" dirty="0" smtClean="0">
                <a:ea typeface="宋体" pitchFamily="2" charset="-122"/>
              </a:rPr>
              <a:t> (Early 3</a:t>
            </a:r>
            <a:r>
              <a:rPr lang="en-US" altLang="zh-CN" baseline="30000" dirty="0" smtClean="0">
                <a:ea typeface="宋体" pitchFamily="2" charset="-122"/>
              </a:rPr>
              <a:t>rd</a:t>
            </a:r>
            <a:r>
              <a:rPr lang="en-US" altLang="zh-CN" dirty="0" smtClean="0">
                <a:ea typeface="宋体" pitchFamily="2" charset="-122"/>
              </a:rPr>
              <a:t> Century)</a:t>
            </a:r>
          </a:p>
          <a:p>
            <a:r>
              <a:rPr lang="en-US" dirty="0" smtClean="0"/>
              <a:t>Early 3</a:t>
            </a:r>
            <a:r>
              <a:rPr lang="en-US" baseline="30000" dirty="0" smtClean="0"/>
              <a:t>rd</a:t>
            </a:r>
            <a:r>
              <a:rPr lang="en-US" dirty="0" smtClean="0"/>
              <a:t> Century: </a:t>
            </a:r>
            <a:r>
              <a:rPr lang="en-US" dirty="0" err="1" smtClean="0"/>
              <a:t>Yamata</a:t>
            </a:r>
            <a:r>
              <a:rPr lang="en-US" dirty="0" smtClean="0"/>
              <a:t> </a:t>
            </a:r>
            <a:r>
              <a:rPr lang="en-US" dirty="0" err="1" smtClean="0"/>
              <a:t>Koku</a:t>
            </a:r>
            <a:r>
              <a:rPr lang="en-US" dirty="0" smtClean="0"/>
              <a:t> (Yamato State)</a:t>
            </a:r>
          </a:p>
          <a:p>
            <a:r>
              <a:rPr lang="en-US" dirty="0" smtClean="0"/>
              <a:t>604 </a:t>
            </a:r>
            <a:r>
              <a:rPr lang="en-US" dirty="0" err="1" smtClean="0"/>
              <a:t>a.d</a:t>
            </a:r>
            <a:r>
              <a:rPr lang="en-US" dirty="0" smtClean="0"/>
              <a:t>.: </a:t>
            </a:r>
            <a:r>
              <a:rPr lang="en-US" dirty="0" err="1" smtClean="0"/>
              <a:t>Shotoku</a:t>
            </a:r>
            <a:r>
              <a:rPr lang="en-US" dirty="0" smtClean="0"/>
              <a:t> </a:t>
            </a:r>
            <a:r>
              <a:rPr lang="en-US" dirty="0" err="1" smtClean="0"/>
              <a:t>Taishi</a:t>
            </a:r>
            <a:r>
              <a:rPr lang="en-US" dirty="0" smtClean="0"/>
              <a:t> (Prince </a:t>
            </a:r>
            <a:r>
              <a:rPr lang="en-US" dirty="0" err="1" smtClean="0"/>
              <a:t>Shotoku</a:t>
            </a:r>
            <a:r>
              <a:rPr lang="en-US" dirty="0" smtClean="0"/>
              <a:t>) and his Reformation: Code of Seventeen Articles</a:t>
            </a:r>
          </a:p>
          <a:p>
            <a:r>
              <a:rPr lang="en-US" dirty="0" smtClean="0"/>
              <a:t>645: The </a:t>
            </a:r>
            <a:r>
              <a:rPr lang="en-US" dirty="0" err="1" smtClean="0"/>
              <a:t>Taika</a:t>
            </a:r>
            <a:r>
              <a:rPr lang="en-US" dirty="0" smtClean="0"/>
              <a:t> (“Great Change”) Reform</a:t>
            </a:r>
          </a:p>
          <a:p>
            <a:r>
              <a:rPr lang="en-US" dirty="0" smtClean="0"/>
              <a:t>1192: The </a:t>
            </a:r>
            <a:r>
              <a:rPr lang="en-US" dirty="0" err="1" smtClean="0"/>
              <a:t>Minamoto</a:t>
            </a:r>
            <a:r>
              <a:rPr lang="en-US" dirty="0" smtClean="0"/>
              <a:t> Family </a:t>
            </a:r>
            <a:r>
              <a:rPr lang="en-US" altLang="ja-JP" dirty="0" smtClean="0"/>
              <a:t>(</a:t>
            </a:r>
            <a:r>
              <a:rPr lang="ja-JP" altLang="en-US" smtClean="0"/>
              <a:t>源 頼朝</a:t>
            </a:r>
            <a:r>
              <a:rPr lang="en-US" altLang="ja-JP" dirty="0" smtClean="0"/>
              <a:t>) </a:t>
            </a:r>
            <a:r>
              <a:rPr lang="en-US" dirty="0" smtClean="0"/>
              <a:t>Ascended: Its Leader, </a:t>
            </a:r>
            <a:r>
              <a:rPr lang="en-US" dirty="0" err="1" smtClean="0"/>
              <a:t>Minamoto</a:t>
            </a:r>
            <a:r>
              <a:rPr lang="en-US" dirty="0" smtClean="0"/>
              <a:t> </a:t>
            </a:r>
            <a:r>
              <a:rPr lang="en-US" dirty="0" err="1" smtClean="0"/>
              <a:t>Yoritomo</a:t>
            </a:r>
            <a:r>
              <a:rPr lang="en-US" dirty="0" smtClean="0"/>
              <a:t> (</a:t>
            </a:r>
            <a:r>
              <a:rPr lang="en-US" dirty="0" err="1" smtClean="0"/>
              <a:t>Sei’itai</a:t>
            </a:r>
            <a:r>
              <a:rPr lang="en-US" dirty="0" smtClean="0"/>
              <a:t> </a:t>
            </a:r>
            <a:r>
              <a:rPr lang="en-US" dirty="0" err="1" smtClean="0"/>
              <a:t>Shogan</a:t>
            </a:r>
            <a:r>
              <a:rPr lang="en-US" dirty="0" smtClean="0"/>
              <a:t>)</a:t>
            </a:r>
          </a:p>
          <a:p>
            <a:endParaRPr lang="en-US" altLang="zh-CN" dirty="0" smtClean="0">
              <a:ea typeface="宋体" pitchFamily="2" charset="-122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0101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828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ea typeface="宋体" pitchFamily="2" charset="-122"/>
            </a:endParaRPr>
          </a:p>
          <a:p>
            <a:endParaRPr lang="en-US" dirty="0" smtClean="0">
              <a:ea typeface="宋体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8001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9200" y="6248400"/>
            <a:ext cx="610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Nononiya</a:t>
            </a:r>
            <a:r>
              <a:rPr lang="en-US" dirty="0" smtClean="0"/>
              <a:t> Shrine, Kyoto, the Place appears in The Tale of </a:t>
            </a:r>
            <a:r>
              <a:rPr lang="en-US" dirty="0" err="1" smtClean="0"/>
              <a:t>Genji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r>
              <a:rPr lang="en-US" dirty="0" smtClean="0"/>
              <a:t>The Kamakura Period (1183-1333,</a:t>
            </a:r>
            <a:r>
              <a:rPr lang="zh-CN" altLang="en-US" dirty="0" smtClean="0">
                <a:ea typeface="宋体" pitchFamily="2" charset="-122"/>
              </a:rPr>
              <a:t>镰仓时代</a:t>
            </a:r>
            <a:r>
              <a:rPr lang="en-US" dirty="0" smtClean="0"/>
              <a:t>)</a:t>
            </a:r>
          </a:p>
          <a:p>
            <a:r>
              <a:rPr lang="en-US" altLang="zh-CN" dirty="0" smtClean="0">
                <a:ea typeface="宋体" pitchFamily="2" charset="-122"/>
              </a:rPr>
              <a:t>The Ashikaga (or </a:t>
            </a:r>
            <a:r>
              <a:rPr lang="en-US" altLang="zh-CN" dirty="0" err="1" smtClean="0">
                <a:ea typeface="宋体" pitchFamily="2" charset="-122"/>
              </a:rPr>
              <a:t>Muromachi</a:t>
            </a:r>
            <a:r>
              <a:rPr lang="en-US" altLang="zh-CN" dirty="0" smtClean="0">
                <a:ea typeface="宋体" pitchFamily="2" charset="-122"/>
              </a:rPr>
              <a:t>) Period (1338-1573, </a:t>
            </a:r>
            <a:r>
              <a:rPr lang="zh-CN" altLang="en-US" dirty="0" smtClean="0">
                <a:ea typeface="宋体" pitchFamily="2" charset="-122"/>
              </a:rPr>
              <a:t>足利时代 </a:t>
            </a:r>
            <a:r>
              <a:rPr lang="en-US" altLang="zh-CN" dirty="0" smtClean="0">
                <a:ea typeface="宋体" pitchFamily="2" charset="-122"/>
              </a:rPr>
              <a:t>or </a:t>
            </a:r>
            <a:r>
              <a:rPr lang="zh-CN" altLang="en-US" dirty="0" smtClean="0">
                <a:ea typeface="宋体" pitchFamily="2" charset="-122"/>
              </a:rPr>
              <a:t>室町时代)</a:t>
            </a:r>
          </a:p>
          <a:p>
            <a:r>
              <a:rPr lang="en-US" dirty="0" err="1" smtClean="0"/>
              <a:t>Oda</a:t>
            </a:r>
            <a:r>
              <a:rPr lang="en-US" dirty="0" smtClean="0"/>
              <a:t> Nobunaga (1534-1582): </a:t>
            </a:r>
            <a:r>
              <a:rPr lang="en-US" dirty="0" err="1" smtClean="0"/>
              <a:t>Toyotomi</a:t>
            </a:r>
            <a:r>
              <a:rPr lang="en-US" dirty="0" smtClean="0"/>
              <a:t> and Tokugawa were two loyal followers of </a:t>
            </a:r>
            <a:r>
              <a:rPr lang="en-US" dirty="0" err="1" smtClean="0"/>
              <a:t>Oda</a:t>
            </a:r>
            <a:r>
              <a:rPr lang="en-US" dirty="0" smtClean="0"/>
              <a:t> Nobunaga.</a:t>
            </a:r>
          </a:p>
          <a:p>
            <a:r>
              <a:rPr lang="en-US" dirty="0" err="1" smtClean="0"/>
              <a:t>Toyotomi</a:t>
            </a:r>
            <a:r>
              <a:rPr lang="en-US" dirty="0" smtClean="0"/>
              <a:t> </a:t>
            </a:r>
            <a:r>
              <a:rPr lang="en-US" dirty="0" err="1" smtClean="0"/>
              <a:t>Hideyoshi</a:t>
            </a:r>
            <a:r>
              <a:rPr lang="en-US" dirty="0" smtClean="0"/>
              <a:t> (1536-1598) unified Japan in 1590, invaded Korea in 1592 and 1597.</a:t>
            </a:r>
          </a:p>
          <a:p>
            <a:r>
              <a:rPr lang="en-US" altLang="zh-CN" dirty="0" smtClean="0">
                <a:ea typeface="宋体" pitchFamily="2" charset="-122"/>
              </a:rPr>
              <a:t>The Tokugawa Period (1603-1867, </a:t>
            </a:r>
            <a:r>
              <a:rPr lang="zh-CN" altLang="en-US" dirty="0" smtClean="0">
                <a:ea typeface="宋体" pitchFamily="2" charset="-122"/>
              </a:rPr>
              <a:t>德川幕府)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624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Tokugawa </a:t>
            </a:r>
            <a:r>
              <a:rPr lang="en-US" dirty="0" err="1" smtClean="0"/>
              <a:t>Shogunate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1603-1867: Tokugawa </a:t>
            </a:r>
            <a:r>
              <a:rPr lang="en-US" dirty="0" err="1" smtClean="0"/>
              <a:t>Shogunate</a:t>
            </a:r>
            <a:endParaRPr lang="en-US" dirty="0" smtClean="0"/>
          </a:p>
          <a:p>
            <a:r>
              <a:rPr lang="en-US" dirty="0" smtClean="0"/>
              <a:t>Tokugawa </a:t>
            </a:r>
            <a:r>
              <a:rPr lang="en-US" dirty="0" err="1" smtClean="0"/>
              <a:t>Ieyasu</a:t>
            </a:r>
            <a:r>
              <a:rPr lang="en-US" dirty="0" smtClean="0"/>
              <a:t> founded Tokugawa </a:t>
            </a:r>
            <a:r>
              <a:rPr lang="en-US" dirty="0" err="1" smtClean="0"/>
              <a:t>Shogunate</a:t>
            </a:r>
            <a:endParaRPr lang="en-US" dirty="0" smtClean="0"/>
          </a:p>
          <a:p>
            <a:r>
              <a:rPr lang="en-US" dirty="0" smtClean="0"/>
              <a:t>1614: </a:t>
            </a:r>
            <a:r>
              <a:rPr lang="en-US" dirty="0" err="1" smtClean="0"/>
              <a:t>Toyotomi</a:t>
            </a:r>
            <a:r>
              <a:rPr lang="en-US" dirty="0" smtClean="0"/>
              <a:t> </a:t>
            </a:r>
            <a:r>
              <a:rPr lang="en-US" dirty="0" err="1" smtClean="0"/>
              <a:t>Hideyori</a:t>
            </a:r>
            <a:r>
              <a:rPr lang="en-US" dirty="0" smtClean="0"/>
              <a:t> was supported by his father’s followers.</a:t>
            </a:r>
          </a:p>
          <a:p>
            <a:r>
              <a:rPr lang="en-US" dirty="0" smtClean="0"/>
              <a:t>Burned down Osaka</a:t>
            </a:r>
          </a:p>
          <a:p>
            <a:r>
              <a:rPr lang="en-US" dirty="0" smtClean="0"/>
              <a:t>1615: </a:t>
            </a:r>
            <a:r>
              <a:rPr lang="en-US" dirty="0" err="1" smtClean="0"/>
              <a:t>Toyotomi</a:t>
            </a:r>
            <a:r>
              <a:rPr lang="en-US" dirty="0" smtClean="0"/>
              <a:t> </a:t>
            </a:r>
            <a:r>
              <a:rPr lang="en-US" dirty="0" err="1" smtClean="0"/>
              <a:t>Hideyori</a:t>
            </a:r>
            <a:r>
              <a:rPr lang="en-US" dirty="0" smtClean="0"/>
              <a:t> was defeated by Tokugawa and committed suicide with his mother.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57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467600" cy="20415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>
                <a:solidFill>
                  <a:srgbClr val="000000"/>
                </a:solidFill>
              </a:rPr>
              <a:t>Three Great Unifiers</a:t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3200" dirty="0" err="1" smtClean="0">
                <a:solidFill>
                  <a:srgbClr val="000000"/>
                </a:solidFill>
              </a:rPr>
              <a:t>Oda</a:t>
            </a:r>
            <a:r>
              <a:rPr lang="en-US" sz="3200" dirty="0" smtClean="0">
                <a:solidFill>
                  <a:srgbClr val="000000"/>
                </a:solidFill>
              </a:rPr>
              <a:t> Nobunaga </a:t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000000"/>
                </a:solidFill>
              </a:rPr>
              <a:t>(1534-1582, </a:t>
            </a:r>
            <a:r>
              <a:rPr lang="zh-CN" altLang="en-US" sz="3200" dirty="0" smtClean="0">
                <a:solidFill>
                  <a:srgbClr val="000000"/>
                </a:solidFill>
                <a:ea typeface="宋体" pitchFamily="2" charset="-122"/>
              </a:rPr>
              <a:t>织田信长)</a:t>
            </a:r>
            <a:br>
              <a:rPr lang="zh-CN" altLang="en-US" sz="3200" dirty="0" smtClean="0">
                <a:solidFill>
                  <a:srgbClr val="000000"/>
                </a:solidFill>
                <a:ea typeface="宋体" pitchFamily="2" charset="-122"/>
              </a:rPr>
            </a:br>
            <a:endParaRPr lang="en-US" sz="3200" dirty="0" smtClean="0">
              <a:ea typeface="宋体" pitchFamily="2" charset="-122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590800"/>
            <a:ext cx="3962400" cy="3276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2286000" y="2667000"/>
          <a:ext cx="3962400" cy="301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Bitmap Image" r:id="rId4" imgW="3142857" imgH="2362530" progId="PBrush">
                  <p:embed/>
                </p:oleObj>
              </mc:Choice>
              <mc:Fallback>
                <p:oleObj name="Bitmap Image" r:id="rId4" imgW="3142857" imgH="2362530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667000"/>
                        <a:ext cx="3962400" cy="301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952</Words>
  <Application>Microsoft Office PowerPoint</Application>
  <PresentationFormat>On-screen Show (4:3)</PresentationFormat>
  <Paragraphs>118</Paragraphs>
  <Slides>31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ＭＳ Ｐゴシック</vt:lpstr>
      <vt:lpstr>宋体</vt:lpstr>
      <vt:lpstr>Arial</vt:lpstr>
      <vt:lpstr>Calibri</vt:lpstr>
      <vt:lpstr>Tahoma</vt:lpstr>
      <vt:lpstr>Wingdings</vt:lpstr>
      <vt:lpstr>Office Theme</vt:lpstr>
      <vt:lpstr>Bitmap Image</vt:lpstr>
      <vt:lpstr>Japan</vt:lpstr>
      <vt:lpstr>PowerPoint Presentation</vt:lpstr>
      <vt:lpstr>PowerPoint Presentation</vt:lpstr>
      <vt:lpstr>Country Bio: Japan</vt:lpstr>
      <vt:lpstr>Chronological Development</vt:lpstr>
      <vt:lpstr>PowerPoint Presentation</vt:lpstr>
      <vt:lpstr>PowerPoint Presentation</vt:lpstr>
      <vt:lpstr>Tokugawa Shogunate</vt:lpstr>
      <vt:lpstr>Three Great Unifiers Oda Nobunaga  (1534-1582, 织田信长) </vt:lpstr>
      <vt:lpstr>Toyotomi Hideyoshi (1536-1598，丰臣秀吉) </vt:lpstr>
      <vt:lpstr>Tokugawa Ieyasu  (1542-1616，德川家康 ) </vt:lpstr>
      <vt:lpstr>PowerPoint Presentation</vt:lpstr>
      <vt:lpstr>Osaka Castle: Rebuilt Many Times</vt:lpstr>
      <vt:lpstr>PowerPoint Presentation</vt:lpstr>
      <vt:lpstr>Tokugawa Mausoleums, Koyasan </vt:lpstr>
      <vt:lpstr>Unification of Japan: Three Great Unifiers</vt:lpstr>
      <vt:lpstr>Nijo-jo Castle, Headquarters for the Tokugawa Shogunate</vt:lpstr>
      <vt:lpstr>PowerPoint Presentation</vt:lpstr>
      <vt:lpstr>PowerPoint Presentation</vt:lpstr>
      <vt:lpstr> Meiji Restoration  (明治維新 Meiji Ishin) </vt:lpstr>
      <vt:lpstr>Royal Palace in Kyoto: Paled in Contrast to Nijo-jo</vt:lpstr>
      <vt:lpstr>PowerPoint Presentation</vt:lpstr>
      <vt:lpstr>PowerPoint Presentation</vt:lpstr>
      <vt:lpstr>Emperor Meiji</vt:lpstr>
      <vt:lpstr>Meiji Restoration</vt:lpstr>
      <vt:lpstr>Five Articles of the Charter Oath</vt:lpstr>
      <vt:lpstr>What Had Japan Learned?</vt:lpstr>
      <vt:lpstr>Rise of Nationalism and </vt:lpstr>
      <vt:lpstr>Militarism and Its Defeat</vt:lpstr>
      <vt:lpstr>PowerPoint Presentation</vt:lpstr>
      <vt:lpstr>Women in Japan and East Asian Developmental States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</dc:title>
  <dc:creator>Ming Xia</dc:creator>
  <cp:lastModifiedBy>Xia, Ming</cp:lastModifiedBy>
  <cp:revision>31</cp:revision>
  <dcterms:created xsi:type="dcterms:W3CDTF">2012-10-17T13:07:42Z</dcterms:created>
  <dcterms:modified xsi:type="dcterms:W3CDTF">2017-02-28T17:11:34Z</dcterms:modified>
</cp:coreProperties>
</file>