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1"/>
  </p:notesMasterIdLst>
  <p:handoutMasterIdLst>
    <p:handoutMasterId r:id="rId22"/>
  </p:handoutMasterIdLst>
  <p:sldIdLst>
    <p:sldId id="256" r:id="rId5"/>
    <p:sldId id="263" r:id="rId6"/>
    <p:sldId id="279" r:id="rId7"/>
    <p:sldId id="264" r:id="rId8"/>
    <p:sldId id="266" r:id="rId9"/>
    <p:sldId id="267" r:id="rId10"/>
    <p:sldId id="276" r:id="rId11"/>
    <p:sldId id="275" r:id="rId12"/>
    <p:sldId id="272" r:id="rId13"/>
    <p:sldId id="268" r:id="rId14"/>
    <p:sldId id="269" r:id="rId15"/>
    <p:sldId id="271" r:id="rId16"/>
    <p:sldId id="273" r:id="rId17"/>
    <p:sldId id="274" r:id="rId18"/>
    <p:sldId id="278" r:id="rId19"/>
    <p:sldId id="27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 showGuides="1">
      <p:cViewPr varScale="1">
        <p:scale>
          <a:sx n="83" d="100"/>
          <a:sy n="83" d="100"/>
        </p:scale>
        <p:origin x="45" y="56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58" d="100"/>
          <a:sy n="58" d="100"/>
        </p:scale>
        <p:origin x="1974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CEAAF3-9831-450B-8D59-2C09DB96C8FC}" type="datetimeFigureOut">
              <a:rPr lang="en-US"/>
              <a:t>2/23/2020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834459-7356-44BF-850D-8B30C4FB3B6B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90165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50CD79-FC16-4410-AB61-17F26E6D3BC8}" type="datetimeFigureOut">
              <a:rPr lang="en-US"/>
              <a:t>2/23/2020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3C37BE-C303-496D-B5CD-85F2937540F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0842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 dirty="0">
                <a:latin typeface="Arial" pitchFamily="34" charset="0"/>
                <a:cs typeface="Arial" pitchFamily="34" charset="0"/>
              </a:rPr>
              <a:t>NOTE:</a:t>
            </a:r>
          </a:p>
          <a:p>
            <a:r>
              <a:rPr lang="en-US" i="1" dirty="0">
                <a:latin typeface="Arial" pitchFamily="34" charset="0"/>
                <a:cs typeface="Arial" pitchFamily="34" charset="0"/>
              </a:rPr>
              <a:t>To change the  image on this slide, select the picture and delete it. Then click the Pictures icon in the placeholder to insert your own image.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150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4445" y="0"/>
            <a:ext cx="1747524" cy="22920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10096500" cy="2219691"/>
          </a:xfrm>
        </p:spPr>
        <p:txBody>
          <a:bodyPr anchor="ctr">
            <a:normAutofit/>
          </a:bodyPr>
          <a:lstStyle>
            <a:lvl1pPr algn="l">
              <a:defRPr sz="4400" cap="all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4898" y="4511784"/>
            <a:ext cx="10096501" cy="95556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" name="Rectangle 6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fld id="{402B9795-92DC-40DC-A1CA-9A4B349D7824}" type="datetimeFigureOut">
              <a:rPr lang="en-US" smtClean="0"/>
              <a:pPr/>
              <a:t>2/23/2020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fld id="{0FF54DE5-C571-48E8-A5BC-B369434E2F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75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3396996" cy="45720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4654671" y="1600199"/>
            <a:ext cx="6430912" cy="4572001"/>
          </a:xfrm>
        </p:spPr>
        <p:txBody>
          <a:bodyPr tIns="118872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2/23/2020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963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2/23/2020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207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72600" y="365125"/>
            <a:ext cx="17145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04900" y="365125"/>
            <a:ext cx="809889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2/23/2020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  <p:grpSp>
        <p:nvGrpSpPr>
          <p:cNvPr id="7" name="Group 6"/>
          <p:cNvGrpSpPr/>
          <p:nvPr/>
        </p:nvGrpSpPr>
        <p:grpSpPr>
          <a:xfrm rot="5400000">
            <a:off x="6514047" y="3228843"/>
            <a:ext cx="5632704" cy="84403"/>
            <a:chOff x="1073150" y="1219201"/>
            <a:chExt cx="10058400" cy="63125"/>
          </a:xfrm>
        </p:grpSpPr>
        <p:cxnSp>
          <p:nvCxnSpPr>
            <p:cNvPr id="8" name="Straight Connector 7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4592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2/23/2020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687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5734050" cy="2219691"/>
          </a:xfrm>
        </p:spPr>
        <p:txBody>
          <a:bodyPr anchor="ctr">
            <a:normAutofit/>
          </a:bodyPr>
          <a:lstStyle>
            <a:lvl1pPr algn="l">
              <a:defRPr sz="4400" cap="all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4900" y="4511784"/>
            <a:ext cx="5734050" cy="95556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" name="Picture Placeholder 10" descr="An empty placeholder to add an image. Click on the placeholder and select the image that you wish to add."/>
          <p:cNvSpPr>
            <a:spLocks noGrp="1"/>
          </p:cNvSpPr>
          <p:nvPr>
            <p:ph type="pic" sz="quarter" idx="13"/>
          </p:nvPr>
        </p:nvSpPr>
        <p:spPr>
          <a:xfrm>
            <a:off x="6981063" y="1310656"/>
            <a:ext cx="5210937" cy="4208604"/>
          </a:xfrm>
          <a:solidFill>
            <a:schemeClr val="tx1">
              <a:lumMod val="20000"/>
              <a:lumOff val="80000"/>
            </a:schemeClr>
          </a:solidFill>
        </p:spPr>
        <p:txBody>
          <a:bodyPr tIns="100584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14" name="Group 13"/>
          <p:cNvGrpSpPr/>
          <p:nvPr/>
        </p:nvGrpSpPr>
        <p:grpSpPr>
          <a:xfrm>
            <a:off x="0" y="1143000"/>
            <a:ext cx="12192000" cy="63125"/>
            <a:chOff x="507492" y="1501519"/>
            <a:chExt cx="8129016" cy="63125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5880" y="0"/>
            <a:ext cx="1747524" cy="2292094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 rot="10800000">
            <a:off x="0" y="5645510"/>
            <a:ext cx="12192000" cy="63125"/>
            <a:chOff x="507492" y="1501519"/>
            <a:chExt cx="8129016" cy="6312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 6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267394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2514600"/>
            <a:ext cx="12192000" cy="3194035"/>
            <a:chOff x="647402" y="2514600"/>
            <a:chExt cx="10838688" cy="3194035"/>
          </a:xfrm>
        </p:grpSpPr>
        <p:grpSp>
          <p:nvGrpSpPr>
            <p:cNvPr id="9" name="Group 8"/>
            <p:cNvGrpSpPr/>
            <p:nvPr/>
          </p:nvGrpSpPr>
          <p:grpSpPr>
            <a:xfrm>
              <a:off x="647402" y="2514600"/>
              <a:ext cx="10838688" cy="63125"/>
              <a:chOff x="507492" y="1501519"/>
              <a:chExt cx="8129016" cy="63125"/>
            </a:xfrm>
          </p:grpSpPr>
          <p:cxnSp>
            <p:nvCxnSpPr>
              <p:cNvPr id="14" name="Straight Connector 13"/>
              <p:cNvCxnSpPr/>
              <p:nvPr/>
            </p:nvCxnSpPr>
            <p:spPr>
              <a:xfrm>
                <a:off x="507492" y="1564644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Rectangle 9"/>
            <p:cNvSpPr/>
            <p:nvPr/>
          </p:nvSpPr>
          <p:spPr>
            <a:xfrm>
              <a:off x="647402" y="2640850"/>
              <a:ext cx="10838688" cy="29415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grpSp>
          <p:nvGrpSpPr>
            <p:cNvPr id="11" name="Group 10"/>
            <p:cNvGrpSpPr/>
            <p:nvPr/>
          </p:nvGrpSpPr>
          <p:grpSpPr>
            <a:xfrm rot="10800000">
              <a:off x="647402" y="5645510"/>
              <a:ext cx="10838688" cy="63125"/>
              <a:chOff x="507492" y="1501519"/>
              <a:chExt cx="8129016" cy="63125"/>
            </a:xfrm>
          </p:grpSpPr>
          <p:cxnSp>
            <p:nvCxnSpPr>
              <p:cNvPr id="12" name="Straight Connector 11"/>
              <p:cNvCxnSpPr/>
              <p:nvPr/>
            </p:nvCxnSpPr>
            <p:spPr>
              <a:xfrm>
                <a:off x="507492" y="1564644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" y="0"/>
            <a:ext cx="1783188" cy="2971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4899" y="2971806"/>
            <a:ext cx="10071099" cy="1684150"/>
          </a:xfrm>
        </p:spPr>
        <p:txBody>
          <a:bodyPr anchor="ctr">
            <a:normAutofit/>
          </a:bodyPr>
          <a:lstStyle>
            <a:lvl1pPr>
              <a:defRPr sz="44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4899" y="4655956"/>
            <a:ext cx="10071099" cy="50975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2/23/2020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267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4900" y="1600200"/>
            <a:ext cx="4914900" cy="45719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4914900" cy="45719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2/23/2020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779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4919472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4900" y="2424112"/>
            <a:ext cx="4919472" cy="37480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66110" y="1600200"/>
            <a:ext cx="4919472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66110" y="2424112"/>
            <a:ext cx="4919472" cy="37480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2/23/2020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101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2/23/2020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811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2/23/2020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41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4384548" cy="45720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41848" y="1600199"/>
            <a:ext cx="5445252" cy="45720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2/23/2020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976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9982200" cy="45720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04899" y="6356351"/>
            <a:ext cx="182955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 baseline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fld id="{402B9795-92DC-40DC-A1CA-9A4B349D7824}" type="datetimeFigureOut">
              <a:rPr lang="en-US" smtClean="0"/>
              <a:pPr/>
              <a:t>2/23/2020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34459" y="6356350"/>
            <a:ext cx="6323082" cy="365126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 baseline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56782" y="6356351"/>
            <a:ext cx="18288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 baseline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fld id="{0FF54DE5-C571-48E8-A5BC-B369434E2F4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1103376" y="1219201"/>
            <a:ext cx="9985248" cy="84403"/>
            <a:chOff x="1073150" y="1219201"/>
            <a:chExt cx="10058400" cy="63125"/>
          </a:xfrm>
        </p:grpSpPr>
        <p:cxnSp>
          <p:nvCxnSpPr>
            <p:cNvPr id="13" name="Straight Connector 12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46251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96">
          <p15:clr>
            <a:srgbClr val="F26B43"/>
          </p15:clr>
        </p15:guide>
        <p15:guide id="2" pos="6984">
          <p15:clr>
            <a:srgbClr val="F26B43"/>
          </p15:clr>
        </p15:guide>
        <p15:guide id="3" orient="horz" pos="1008">
          <p15:clr>
            <a:srgbClr val="F26B43"/>
          </p15:clr>
        </p15:guide>
        <p15:guide id="4" orient="horz" pos="388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creativecommons.org/licenses/by-nc-sa/3.0/" TargetMode="External"/><Relationship Id="rId4" Type="http://schemas.openxmlformats.org/officeDocument/2006/relationships/hyperlink" Target="http://en.uncyclopedia.co/wiki/Alexander_Hamilton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videoseries?list=PLV78EPlNCZ5B1vHkRicCAdpbDqZ1DpLgM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5734050" cy="2219691"/>
          </a:xfrm>
        </p:spPr>
        <p:txBody>
          <a:bodyPr anchor="ctr"/>
          <a:lstStyle/>
          <a:p>
            <a:r>
              <a:rPr lang="en-US" dirty="0"/>
              <a:t>Mercantilism, </a:t>
            </a:r>
            <a:r>
              <a:rPr lang="en-US" dirty="0" err="1"/>
              <a:t>Statism,Realism</a:t>
            </a:r>
            <a:r>
              <a:rPr lang="en-US" dirty="0"/>
              <a:t>, Nationalism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Subtitle</a:t>
            </a: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/>
        </p:blipFill>
        <p:spPr>
          <a:xfrm>
            <a:off x="7355458" y="1310656"/>
            <a:ext cx="4411960" cy="4208604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1B065FA-FEEC-4F8B-857D-93F6BDD92A62}"/>
              </a:ext>
            </a:extLst>
          </p:cNvPr>
          <p:cNvSpPr txBox="1"/>
          <p:nvPr/>
        </p:nvSpPr>
        <p:spPr>
          <a:xfrm>
            <a:off x="7428650" y="5519260"/>
            <a:ext cx="433876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4" tooltip="http://en.uncyclopedia.co/wiki/Alexander_Hamilton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5" tooltip="https://creativecommons.org/licenses/by-nc-sa/3.0/"/>
              </a:rPr>
              <a:t>CC BY-SA-NC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65213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557C15-FF48-4B1E-B7A5-442BFC9B45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192" y="381000"/>
            <a:ext cx="9119616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607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C5CDB0-FDD2-405B-83BD-8C3CF08131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192" y="381000"/>
            <a:ext cx="9119616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94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E8396B-31E0-4B55-BAC9-D2A005ACAA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192" y="381000"/>
            <a:ext cx="9119616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10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0F9E7D-91B3-4F4A-9387-3A05C55661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192" y="381000"/>
            <a:ext cx="9119616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734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42374C-62D5-47B3-83EE-1D2B67ED1E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192" y="381000"/>
            <a:ext cx="9119616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608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C41E8-B967-4996-9AFC-2A270375B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Friedrich List, 1789-1846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1C0DE5B-0346-43F0-85D7-039192DC05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33750" y="2214562"/>
            <a:ext cx="5524500" cy="334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395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0C8A7FE-0D41-4E88-AC66-5AF2E5DF3E8D}"/>
              </a:ext>
            </a:extLst>
          </p:cNvPr>
          <p:cNvSpPr/>
          <p:nvPr/>
        </p:nvSpPr>
        <p:spPr>
          <a:xfrm>
            <a:off x="1443486" y="920621"/>
            <a:ext cx="9425797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4D4D4D"/>
                </a:solidFill>
                <a:latin typeface="Georgia" panose="02040502050405020303" pitchFamily="18" charset="0"/>
              </a:rPr>
              <a:t>Best known for his book </a:t>
            </a:r>
            <a:r>
              <a:rPr lang="en-US" sz="3200" i="1" dirty="0">
                <a:solidFill>
                  <a:srgbClr val="4D4D4D"/>
                </a:solidFill>
                <a:latin typeface="Georgia" panose="02040502050405020303" pitchFamily="18" charset="0"/>
              </a:rPr>
              <a:t>The National System of Political Economy</a:t>
            </a:r>
            <a:r>
              <a:rPr lang="en-US" sz="3200" dirty="0">
                <a:solidFill>
                  <a:srgbClr val="4D4D4D"/>
                </a:solidFill>
                <a:latin typeface="Georgia" panose="02040502050405020303" pitchFamily="18" charset="0"/>
              </a:rPr>
              <a:t> (1841) in which he criticized the Smithian school of free trade as inimical to the economic development of the nation, in particular the less well-developed German national economy. In his view, protection was to be a temporary stage on the way to a true system of free trade between equal nation states. During the 1820s, he lived in Pennsylvania, where he contributed to the pro-tariff debates in the United States.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7223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Musical: Alexander Hamilton</a:t>
            </a:r>
          </a:p>
        </p:txBody>
      </p:sp>
      <p:pic>
        <p:nvPicPr>
          <p:cNvPr id="3" name="Online Media 2" title="Alexander Hamilton">
            <a:hlinkClick r:id="" action="ppaction://media"/>
            <a:extLst>
              <a:ext uri="{FF2B5EF4-FFF2-40B4-BE49-F238E27FC236}">
                <a16:creationId xmlns:a16="http://schemas.microsoft.com/office/drawing/2014/main" id="{532B5BCF-0FB7-423E-B101-DC7A6A925B8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181350" y="1244600"/>
            <a:ext cx="5829300" cy="43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00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E4F4AD-51D8-4884-A073-673EAD423B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580" y="781812"/>
            <a:ext cx="9006840" cy="529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97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B5EDBF-2318-47CE-A70B-C0B850388A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192" y="381000"/>
            <a:ext cx="9119616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38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47FBE5-C152-4E79-8819-D5B556D7D8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192" y="381000"/>
            <a:ext cx="9119616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45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8F2E22-EAD5-441A-A995-40CB99581D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192" y="381000"/>
            <a:ext cx="9119616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53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99E235-BDAD-4C4F-B1A9-94DF0228E8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192" y="381000"/>
            <a:ext cx="9119616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5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6D2668-6AEB-48F6-9693-CA638E4EBE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192" y="381000"/>
            <a:ext cx="9119616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37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3BFF0C-0680-4EFC-81BB-1ECF40A98B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192" y="381000"/>
            <a:ext cx="9119616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66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Academic Literature 16x9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F03431380.potx" id="{B573BD99-E105-4D2A-964B-B901A176567A}" vid="{B1D363B9-18DE-4874-9E2B-FD69B5C6548D}"/>
    </a:ext>
  </a:extLst>
</a:theme>
</file>

<file path=ppt/theme/theme2.xml><?xml version="1.0" encoding="utf-8"?>
<a:theme xmlns:a="http://schemas.openxmlformats.org/drawingml/2006/main" name="Office Theme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PDescription xmlns="4873beb7-5857-4685-be1f-d57550cc96cc" xsi:nil="true"/>
    <AssetExpire xmlns="4873beb7-5857-4685-be1f-d57550cc96cc">2029-01-01T08:00:00+00:00</AssetExpire>
    <CampaignTagsTaxHTField0 xmlns="4873beb7-5857-4685-be1f-d57550cc96cc">
      <Terms xmlns="http://schemas.microsoft.com/office/infopath/2007/PartnerControls"/>
    </CampaignTagsTaxHTField0>
    <IntlLangReviewDate xmlns="4873beb7-5857-4685-be1f-d57550cc96cc" xsi:nil="true"/>
    <TPFriendlyName xmlns="4873beb7-5857-4685-be1f-d57550cc96cc" xsi:nil="true"/>
    <IntlLangReview xmlns="4873beb7-5857-4685-be1f-d57550cc96cc">false</IntlLangReview>
    <LocLastLocAttemptVersionLookup xmlns="4873beb7-5857-4685-be1f-d57550cc96cc">855024</LocLastLocAttemptVersionLookup>
    <PolicheckWords xmlns="4873beb7-5857-4685-be1f-d57550cc96cc" xsi:nil="true"/>
    <SubmitterId xmlns="4873beb7-5857-4685-be1f-d57550cc96cc" xsi:nil="true"/>
    <AcquiredFrom xmlns="4873beb7-5857-4685-be1f-d57550cc96cc">Internal MS</AcquiredFrom>
    <EditorialStatus xmlns="4873beb7-5857-4685-be1f-d57550cc96cc">Complete</EditorialStatus>
    <Markets xmlns="4873beb7-5857-4685-be1f-d57550cc96cc"/>
    <OriginAsset xmlns="4873beb7-5857-4685-be1f-d57550cc96cc" xsi:nil="true"/>
    <AssetStart xmlns="4873beb7-5857-4685-be1f-d57550cc96cc">2012-08-31T08:50:00+00:00</AssetStart>
    <FriendlyTitle xmlns="4873beb7-5857-4685-be1f-d57550cc96cc" xsi:nil="true"/>
    <MarketSpecific xmlns="4873beb7-5857-4685-be1f-d57550cc96cc">false</MarketSpecific>
    <TPNamespace xmlns="4873beb7-5857-4685-be1f-d57550cc96cc" xsi:nil="true"/>
    <PublishStatusLookup xmlns="4873beb7-5857-4685-be1f-d57550cc96cc">
      <Value>1616423</Value>
    </PublishStatusLookup>
    <APAuthor xmlns="4873beb7-5857-4685-be1f-d57550cc96cc">
      <UserInfo>
        <DisplayName>REDMOND\kristaa</DisplayName>
        <AccountId>136</AccountId>
        <AccountType/>
      </UserInfo>
    </APAuthor>
    <TPCommandLine xmlns="4873beb7-5857-4685-be1f-d57550cc96cc" xsi:nil="true"/>
    <IntlLangReviewer xmlns="4873beb7-5857-4685-be1f-d57550cc96cc" xsi:nil="true"/>
    <OpenTemplate xmlns="4873beb7-5857-4685-be1f-d57550cc96cc">true</OpenTemplate>
    <CSXSubmissionDate xmlns="4873beb7-5857-4685-be1f-d57550cc96cc" xsi:nil="true"/>
    <TaxCatchAll xmlns="4873beb7-5857-4685-be1f-d57550cc96cc"/>
    <Manager xmlns="4873beb7-5857-4685-be1f-d57550cc96cc" xsi:nil="true"/>
    <NumericId xmlns="4873beb7-5857-4685-be1f-d57550cc96cc" xsi:nil="true"/>
    <ParentAssetId xmlns="4873beb7-5857-4685-be1f-d57550cc96cc" xsi:nil="true"/>
    <OriginalSourceMarket xmlns="4873beb7-5857-4685-be1f-d57550cc96cc" xsi:nil="true"/>
    <ApprovalStatus xmlns="4873beb7-5857-4685-be1f-d57550cc96cc">InProgress</ApprovalStatus>
    <TPComponent xmlns="4873beb7-5857-4685-be1f-d57550cc96cc" xsi:nil="true"/>
    <EditorialTags xmlns="4873beb7-5857-4685-be1f-d57550cc96cc" xsi:nil="true"/>
    <TPExecutable xmlns="4873beb7-5857-4685-be1f-d57550cc96cc" xsi:nil="true"/>
    <TPLaunchHelpLink xmlns="4873beb7-5857-4685-be1f-d57550cc96cc" xsi:nil="true"/>
    <LocComments xmlns="4873beb7-5857-4685-be1f-d57550cc96cc" xsi:nil="true"/>
    <LocRecommendedHandoff xmlns="4873beb7-5857-4685-be1f-d57550cc96cc" xsi:nil="true"/>
    <SourceTitle xmlns="4873beb7-5857-4685-be1f-d57550cc96cc" xsi:nil="true"/>
    <CSXUpdate xmlns="4873beb7-5857-4685-be1f-d57550cc96cc">false</CSXUpdate>
    <IntlLocPriority xmlns="4873beb7-5857-4685-be1f-d57550cc96cc" xsi:nil="true"/>
    <UAProjectedTotalWords xmlns="4873beb7-5857-4685-be1f-d57550cc96cc" xsi:nil="true"/>
    <AssetType xmlns="4873beb7-5857-4685-be1f-d57550cc96cc">TP</AssetType>
    <MachineTranslated xmlns="4873beb7-5857-4685-be1f-d57550cc96cc">false</MachineTranslated>
    <OutputCachingOn xmlns="4873beb7-5857-4685-be1f-d57550cc96cc">false</OutputCachingOn>
    <TemplateStatus xmlns="4873beb7-5857-4685-be1f-d57550cc96cc">Complete</TemplateStatus>
    <IsSearchable xmlns="4873beb7-5857-4685-be1f-d57550cc96cc">true</IsSearchable>
    <ContentItem xmlns="4873beb7-5857-4685-be1f-d57550cc96cc" xsi:nil="true"/>
    <HandoffToMSDN xmlns="4873beb7-5857-4685-be1f-d57550cc96cc" xsi:nil="true"/>
    <ShowIn xmlns="4873beb7-5857-4685-be1f-d57550cc96cc">Show everywhere</ShowIn>
    <ThumbnailAssetId xmlns="4873beb7-5857-4685-be1f-d57550cc96cc" xsi:nil="true"/>
    <UALocComments xmlns="4873beb7-5857-4685-be1f-d57550cc96cc" xsi:nil="true"/>
    <UALocRecommendation xmlns="4873beb7-5857-4685-be1f-d57550cc96cc">Localize</UALocRecommendation>
    <LastModifiedDateTime xmlns="4873beb7-5857-4685-be1f-d57550cc96cc" xsi:nil="true"/>
    <LegacyData xmlns="4873beb7-5857-4685-be1f-d57550cc96cc" xsi:nil="true"/>
    <LocManualTestRequired xmlns="4873beb7-5857-4685-be1f-d57550cc96cc">false</LocManualTestRequired>
    <LocMarketGroupTiers2 xmlns="4873beb7-5857-4685-be1f-d57550cc96cc" xsi:nil="true"/>
    <ClipArtFilename xmlns="4873beb7-5857-4685-be1f-d57550cc96cc" xsi:nil="true"/>
    <TPApplication xmlns="4873beb7-5857-4685-be1f-d57550cc96cc" xsi:nil="true"/>
    <CSXHash xmlns="4873beb7-5857-4685-be1f-d57550cc96cc" xsi:nil="true"/>
    <DirectSourceMarket xmlns="4873beb7-5857-4685-be1f-d57550cc96cc" xsi:nil="true"/>
    <PrimaryImageGen xmlns="4873beb7-5857-4685-be1f-d57550cc96cc">true</PrimaryImageGen>
    <PlannedPubDate xmlns="4873beb7-5857-4685-be1f-d57550cc96cc" xsi:nil="true"/>
    <CSXSubmissionMarket xmlns="4873beb7-5857-4685-be1f-d57550cc96cc" xsi:nil="true"/>
    <Downloads xmlns="4873beb7-5857-4685-be1f-d57550cc96cc">0</Downloads>
    <ArtSampleDocs xmlns="4873beb7-5857-4685-be1f-d57550cc96cc" xsi:nil="true"/>
    <TrustLevel xmlns="4873beb7-5857-4685-be1f-d57550cc96cc">1 Microsoft Managed Content</TrustLevel>
    <BlockPublish xmlns="4873beb7-5857-4685-be1f-d57550cc96cc">false</BlockPublish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BusinessGroup xmlns="4873beb7-5857-4685-be1f-d57550cc96cc" xsi:nil="true"/>
    <Providers xmlns="4873beb7-5857-4685-be1f-d57550cc96cc" xsi:nil="true"/>
    <TemplateTemplateType xmlns="4873beb7-5857-4685-be1f-d57550cc96cc">PowerPoint Presentation Template</TemplateTemplateType>
    <TimesCloned xmlns="4873beb7-5857-4685-be1f-d57550cc96cc" xsi:nil="true"/>
    <TPAppVersion xmlns="4873beb7-5857-4685-be1f-d57550cc96cc" xsi:nil="true"/>
    <VoteCount xmlns="4873beb7-5857-4685-be1f-d57550cc96cc" xsi:nil="true"/>
    <AverageRating xmlns="4873beb7-5857-4685-be1f-d57550cc96cc" xsi:nil="true"/>
    <FeatureTagsTaxHTField0 xmlns="4873beb7-5857-4685-be1f-d57550cc96cc">
      <Terms xmlns="http://schemas.microsoft.com/office/infopath/2007/PartnerControls"/>
    </FeatureTagsTaxHTField0>
    <Provider xmlns="4873beb7-5857-4685-be1f-d57550cc96cc" xsi:nil="true"/>
    <UACurrentWords xmlns="4873beb7-5857-4685-be1f-d57550cc96cc" xsi:nil="true"/>
    <AssetId xmlns="4873beb7-5857-4685-be1f-d57550cc96cc">TP103431361</AssetId>
    <TPClientViewer xmlns="4873beb7-5857-4685-be1f-d57550cc96cc" xsi:nil="true"/>
    <DSATActionTaken xmlns="4873beb7-5857-4685-be1f-d57550cc96cc" xsi:nil="true"/>
    <APEditor xmlns="4873beb7-5857-4685-be1f-d57550cc96cc">
      <UserInfo>
        <DisplayName/>
        <AccountId xsi:nil="true"/>
        <AccountType/>
      </UserInfo>
    </APEditor>
    <TPInstallLocation xmlns="4873beb7-5857-4685-be1f-d57550cc96cc" xsi:nil="true"/>
    <OOCacheId xmlns="4873beb7-5857-4685-be1f-d57550cc96cc" xsi:nil="true"/>
    <IsDeleted xmlns="4873beb7-5857-4685-be1f-d57550cc96cc">false</IsDeleted>
    <PublishTargets xmlns="4873beb7-5857-4685-be1f-d57550cc96cc">OfficeOnlineVNext</PublishTargets>
    <ApprovalLog xmlns="4873beb7-5857-4685-be1f-d57550cc96cc" xsi:nil="true"/>
    <BugNumber xmlns="4873beb7-5857-4685-be1f-d57550cc96cc" xsi:nil="true"/>
    <CrawlForDependencies xmlns="4873beb7-5857-4685-be1f-d57550cc96cc">false</CrawlForDependencies>
    <InternalTagsTaxHTField0 xmlns="4873beb7-5857-4685-be1f-d57550cc96cc">
      <Terms xmlns="http://schemas.microsoft.com/office/infopath/2007/PartnerControls"/>
    </InternalTagsTaxHTField0>
    <LastHandOff xmlns="4873beb7-5857-4685-be1f-d57550cc96cc" xsi:nil="true"/>
    <Milestone xmlns="4873beb7-5857-4685-be1f-d57550cc96cc" xsi:nil="true"/>
    <OriginalRelease xmlns="4873beb7-5857-4685-be1f-d57550cc96cc">15</OriginalRelease>
    <RecommendationsModifier xmlns="4873beb7-5857-4685-be1f-d57550cc96cc" xsi:nil="true"/>
    <ScenarioTagsTaxHTField0 xmlns="4873beb7-5857-4685-be1f-d57550cc96cc">
      <Terms xmlns="http://schemas.microsoft.com/office/infopath/2007/PartnerControls"/>
    </ScenarioTagsTaxHTField0>
    <UANotes xmlns="4873beb7-5857-4685-be1f-d57550cc96cc" xsi:nil="true"/>
  </documentManagement>
</p:properties>
</file>

<file path=customXml/itemProps1.xml><?xml version="1.0" encoding="utf-8"?>
<ds:datastoreItem xmlns:ds="http://schemas.openxmlformats.org/officeDocument/2006/customXml" ds:itemID="{561E720F-F05D-4536-9C34-0CFCED65D3B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8C8B9CA-0273-4370-889A-FC05DA5C2FA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CDDBB83-77C1-4099-A0AA-289882E745E2}">
  <ds:schemaRefs>
    <ds:schemaRef ds:uri="http://purl.org/dc/elements/1.1/"/>
    <ds:schemaRef ds:uri="http://schemas.microsoft.com/office/2006/metadata/properties"/>
    <ds:schemaRef ds:uri="4873beb7-5857-4685-be1f-d57550cc96cc"/>
    <ds:schemaRef ds:uri="http://schemas.openxmlformats.org/package/2006/metadata/core-properties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Academic presentation, pinstripe and ribbon design (widescreen)</Template>
  <TotalTime>647</TotalTime>
  <Words>148</Words>
  <Application>Microsoft Office PowerPoint</Application>
  <PresentationFormat>Widescreen</PresentationFormat>
  <Paragraphs>9</Paragraphs>
  <Slides>16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Euphemia</vt:lpstr>
      <vt:lpstr>Georgia</vt:lpstr>
      <vt:lpstr>Plantagenet Cherokee</vt:lpstr>
      <vt:lpstr>Wingdings</vt:lpstr>
      <vt:lpstr>Academic Literature 16x9</vt:lpstr>
      <vt:lpstr>Mercantilism, Statism,Realism, Nationalism</vt:lpstr>
      <vt:lpstr>Musical: Alexander Hamilton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Friedrich List, 1789-1846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Mercantilism, Statism, Nationalism</dc:title>
  <dc:creator>Ming Xia</dc:creator>
  <cp:lastModifiedBy>Ming Xia</cp:lastModifiedBy>
  <cp:revision>5</cp:revision>
  <dcterms:created xsi:type="dcterms:W3CDTF">2020-02-24T01:33:04Z</dcterms:created>
  <dcterms:modified xsi:type="dcterms:W3CDTF">2020-02-24T12:20:56Z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0x0101006EDDDB5EE6D98C44930B742096920B300400F5B6D36B3EF94B4E9A635CDF2A18F5B8</vt:lpwstr>
  </property>
  <property fmtid="{D5CDD505-2E9C-101B-9397-08002B2CF9AE}" pid="3" name="InternalTags">
    <vt:lpwstr/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