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71" r:id="rId9"/>
    <p:sldId id="264" r:id="rId10"/>
    <p:sldId id="265" r:id="rId11"/>
    <p:sldId id="261" r:id="rId12"/>
    <p:sldId id="269" r:id="rId13"/>
    <p:sldId id="270" r:id="rId14"/>
    <p:sldId id="267" r:id="rId15"/>
    <p:sldId id="268"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928FDE-61E0-40F7-A533-59BE9DDEBE22}"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327116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28FDE-61E0-40F7-A533-59BE9DDEBE22}"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182034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28FDE-61E0-40F7-A533-59BE9DDEBE22}"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275329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28FDE-61E0-40F7-A533-59BE9DDEBE22}"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28398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28FDE-61E0-40F7-A533-59BE9DDEBE22}"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425368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28FDE-61E0-40F7-A533-59BE9DDEBE22}"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384984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928FDE-61E0-40F7-A533-59BE9DDEBE22}"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157178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928FDE-61E0-40F7-A533-59BE9DDEBE22}"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13600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28FDE-61E0-40F7-A533-59BE9DDEBE22}"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342994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28FDE-61E0-40F7-A533-59BE9DDEBE22}"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259395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28FDE-61E0-40F7-A533-59BE9DDEBE22}"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0AD52-EC98-441D-AA88-6B289A467CAC}" type="slidenum">
              <a:rPr lang="en-US" smtClean="0"/>
              <a:t>‹#›</a:t>
            </a:fld>
            <a:endParaRPr lang="en-US"/>
          </a:p>
        </p:txBody>
      </p:sp>
    </p:spTree>
    <p:extLst>
      <p:ext uri="{BB962C8B-B14F-4D97-AF65-F5344CB8AC3E}">
        <p14:creationId xmlns:p14="http://schemas.microsoft.com/office/powerpoint/2010/main" val="391986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28FDE-61E0-40F7-A533-59BE9DDEBE22}" type="datetimeFigureOut">
              <a:rPr lang="en-US" smtClean="0"/>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0AD52-EC98-441D-AA88-6B289A467CAC}" type="slidenum">
              <a:rPr lang="en-US" smtClean="0"/>
              <a:t>‹#›</a:t>
            </a:fld>
            <a:endParaRPr lang="en-US"/>
          </a:p>
        </p:txBody>
      </p:sp>
    </p:spTree>
    <p:extLst>
      <p:ext uri="{BB962C8B-B14F-4D97-AF65-F5344CB8AC3E}">
        <p14:creationId xmlns:p14="http://schemas.microsoft.com/office/powerpoint/2010/main" val="212695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pinionator.blogs.nytimes.com/2012/02/14/the-undiscovered-country/?_php=true&amp;_type=blogs&amp;_php=true&amp;_type=blogs&amp;_r=1" TargetMode="External"/><Relationship Id="rId2" Type="http://schemas.openxmlformats.org/officeDocument/2006/relationships/hyperlink" Target="http://www.willemvanschendel.com/" TargetMode="External"/><Relationship Id="rId1" Type="http://schemas.openxmlformats.org/officeDocument/2006/relationships/slideLayout" Target="../slideLayouts/slideLayout2.xml"/><Relationship Id="rId4" Type="http://schemas.openxmlformats.org/officeDocument/2006/relationships/hyperlink" Target="http://geography.about.com/od/specificplacesofinterest/a/tibet.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 East and Southeast Asia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8307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914400"/>
            <a:ext cx="73152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599" y="5410200"/>
            <a:ext cx="7195457" cy="646331"/>
          </a:xfrm>
          <a:prstGeom prst="rect">
            <a:avLst/>
          </a:prstGeom>
        </p:spPr>
        <p:txBody>
          <a:bodyPr wrap="square">
            <a:spAutoFit/>
          </a:bodyPr>
          <a:lstStyle/>
          <a:p>
            <a:r>
              <a:rPr lang="en-US" dirty="0" smtClean="0"/>
              <a:t>Disputed Islands in question: A. </a:t>
            </a:r>
            <a:r>
              <a:rPr lang="en-US" dirty="0" err="1" smtClean="0"/>
              <a:t>Habomai</a:t>
            </a:r>
            <a:r>
              <a:rPr lang="en-US" dirty="0" smtClean="0"/>
              <a:t> Islands B. Shikotan C. Kunashir Island D. Iturup</a:t>
            </a:r>
            <a:endParaRPr lang="en-US" dirty="0"/>
          </a:p>
        </p:txBody>
      </p:sp>
    </p:spTree>
    <p:extLst>
      <p:ext uri="{BB962C8B-B14F-4D97-AF65-F5344CB8AC3E}">
        <p14:creationId xmlns:p14="http://schemas.microsoft.com/office/powerpoint/2010/main" val="189871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38200" y="609600"/>
            <a:ext cx="7696200" cy="4953000"/>
          </a:xfrm>
          <a:prstGeom prst="rect">
            <a:avLst/>
          </a:prstGeom>
          <a:noFill/>
          <a:ln w="9525">
            <a:noFill/>
            <a:miter lim="800000"/>
            <a:headEnd/>
            <a:tailEnd/>
          </a:ln>
        </p:spPr>
      </p:pic>
      <p:sp>
        <p:nvSpPr>
          <p:cNvPr id="3" name="Rectangle 2"/>
          <p:cNvSpPr/>
          <p:nvPr/>
        </p:nvSpPr>
        <p:spPr>
          <a:xfrm>
            <a:off x="838200" y="5638800"/>
            <a:ext cx="7696200" cy="646331"/>
          </a:xfrm>
          <a:prstGeom prst="rect">
            <a:avLst/>
          </a:prstGeom>
        </p:spPr>
        <p:txBody>
          <a:bodyPr wrap="square">
            <a:spAutoFit/>
          </a:bodyPr>
          <a:lstStyle/>
          <a:p>
            <a:r>
              <a:rPr lang="en-US" dirty="0" smtClean="0"/>
              <a:t>http://www.npr.org/2012/09/07/160745930/little-islands-are-big-trouble-in-the-south-china-sea, Credit: Stephanie </a:t>
            </a:r>
            <a:r>
              <a:rPr lang="en-US" dirty="0" err="1" smtClean="0"/>
              <a:t>d'Otreppe</a:t>
            </a:r>
            <a:r>
              <a:rPr lang="en-US" dirty="0" smtClean="0"/>
              <a:t>/NPR</a:t>
            </a:r>
            <a:endParaRPr lang="en-US" dirty="0"/>
          </a:p>
        </p:txBody>
      </p:sp>
    </p:spTree>
    <p:extLst>
      <p:ext uri="{BB962C8B-B14F-4D97-AF65-F5344CB8AC3E}">
        <p14:creationId xmlns:p14="http://schemas.microsoft.com/office/powerpoint/2010/main" val="949915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1"/>
            <a:ext cx="7467600" cy="581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685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452" y="1132820"/>
            <a:ext cx="4767262" cy="527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2600" y="609600"/>
            <a:ext cx="5638800" cy="523220"/>
          </a:xfrm>
          <a:prstGeom prst="rect">
            <a:avLst/>
          </a:prstGeom>
          <a:noFill/>
        </p:spPr>
        <p:txBody>
          <a:bodyPr wrap="square" rtlCol="0">
            <a:spAutoFit/>
          </a:bodyPr>
          <a:lstStyle/>
          <a:p>
            <a:r>
              <a:rPr lang="en-US" sz="2800" dirty="0" smtClean="0"/>
              <a:t>The Nine Dash Line by China</a:t>
            </a:r>
            <a:endParaRPr lang="en-US" sz="2800" dirty="0"/>
          </a:p>
        </p:txBody>
      </p:sp>
    </p:spTree>
    <p:extLst>
      <p:ext uri="{BB962C8B-B14F-4D97-AF65-F5344CB8AC3E}">
        <p14:creationId xmlns:p14="http://schemas.microsoft.com/office/powerpoint/2010/main" val="198552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599"/>
            <a:ext cx="7543799" cy="48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119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42950"/>
            <a:ext cx="72390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38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ASEAN Way</a:t>
            </a:r>
            <a:endParaRPr lang="en-US" dirty="0"/>
          </a:p>
        </p:txBody>
      </p:sp>
      <p:sp>
        <p:nvSpPr>
          <p:cNvPr id="3" name="Content Placeholder 2"/>
          <p:cNvSpPr>
            <a:spLocks noGrp="1"/>
          </p:cNvSpPr>
          <p:nvPr>
            <p:ph idx="1"/>
          </p:nvPr>
        </p:nvSpPr>
        <p:spPr/>
        <p:txBody>
          <a:bodyPr/>
          <a:lstStyle/>
          <a:p>
            <a:r>
              <a:rPr lang="en-US" dirty="0" smtClean="0"/>
              <a:t>ASEAN</a:t>
            </a:r>
          </a:p>
          <a:p>
            <a:r>
              <a:rPr lang="en-US" dirty="0" smtClean="0"/>
              <a:t>ASEAN Regional Forum</a:t>
            </a:r>
          </a:p>
          <a:p>
            <a:r>
              <a:rPr lang="en-US" dirty="0" smtClean="0"/>
              <a:t>AFTA (ASEAN Free Trade Area)</a:t>
            </a:r>
          </a:p>
          <a:p>
            <a:r>
              <a:rPr lang="en-US" dirty="0" smtClean="0"/>
              <a:t>AEC (ASEAN Economic Community)</a:t>
            </a:r>
          </a:p>
          <a:p>
            <a:endParaRPr lang="en-US" dirty="0"/>
          </a:p>
        </p:txBody>
      </p:sp>
    </p:spTree>
    <p:extLst>
      <p:ext uri="{BB962C8B-B14F-4D97-AF65-F5344CB8AC3E}">
        <p14:creationId xmlns:p14="http://schemas.microsoft.com/office/powerpoint/2010/main" val="401952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7391400" cy="5016758"/>
          </a:xfrm>
          <a:prstGeom prst="rect">
            <a:avLst/>
          </a:prstGeom>
          <a:noFill/>
        </p:spPr>
        <p:txBody>
          <a:bodyPr wrap="square" rtlCol="0">
            <a:spAutoFit/>
          </a:bodyPr>
          <a:lstStyle/>
          <a:p>
            <a:pPr algn="ctr"/>
            <a:r>
              <a:rPr lang="en-US" sz="3200" dirty="0" smtClean="0"/>
              <a:t>Three Dominant Issues in the Region</a:t>
            </a:r>
          </a:p>
          <a:p>
            <a:endParaRPr lang="en-US" dirty="0"/>
          </a:p>
          <a:p>
            <a:pPr marL="342900" indent="-342900">
              <a:buFont typeface="+mj-lt"/>
              <a:buAutoNum type="arabicPeriod"/>
            </a:pPr>
            <a:r>
              <a:rPr lang="en-US" dirty="0" smtClean="0"/>
              <a:t>Autocracy vs. Democracy: Challenges to Democratization</a:t>
            </a:r>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Poverty vs. Development: From Miracle to Mirage and Coming back</a:t>
            </a:r>
          </a:p>
          <a:p>
            <a:endParaRPr lang="en-US" dirty="0"/>
          </a:p>
          <a:p>
            <a:r>
              <a:rPr lang="en-US" dirty="0" smtClean="0"/>
              <a:t>Asian-style capitalism and developmental state model</a:t>
            </a:r>
          </a:p>
          <a:p>
            <a:pPr marL="342900" indent="-342900">
              <a:buFont typeface="+mj-lt"/>
              <a:buAutoNum type="arabicPeriod"/>
            </a:pPr>
            <a:endParaRPr lang="en-US" dirty="0" smtClean="0"/>
          </a:p>
          <a:p>
            <a:r>
              <a:rPr lang="en-US" dirty="0" smtClean="0"/>
              <a:t>3.    Diversity vs. Racial and Ethnic Domination</a:t>
            </a:r>
          </a:p>
          <a:p>
            <a:endParaRPr lang="en-US" dirty="0"/>
          </a:p>
          <a:p>
            <a:endParaRPr lang="en-US" dirty="0" smtClean="0"/>
          </a:p>
          <a:p>
            <a:endParaRPr lang="en-US" dirty="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8085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a:t>
            </a:r>
            <a:r>
              <a:rPr lang="en-US" b="1" dirty="0" err="1" smtClean="0"/>
              <a:t>Zomia</a:t>
            </a:r>
            <a:r>
              <a:rPr lang="en-US" b="1" dirty="0" smtClean="0"/>
              <a:t> Studies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440" y="1378041"/>
            <a:ext cx="6819363" cy="4413160"/>
          </a:xfrm>
        </p:spPr>
      </p:pic>
    </p:spTree>
    <p:extLst>
      <p:ext uri="{BB962C8B-B14F-4D97-AF65-F5344CB8AC3E}">
        <p14:creationId xmlns:p14="http://schemas.microsoft.com/office/powerpoint/2010/main" val="2859162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Zomia</a:t>
            </a:r>
            <a:endParaRPr lang="en-US" b="1" dirty="0"/>
          </a:p>
        </p:txBody>
      </p:sp>
      <p:sp>
        <p:nvSpPr>
          <p:cNvPr id="3" name="Content Placeholder 2"/>
          <p:cNvSpPr>
            <a:spLocks noGrp="1"/>
          </p:cNvSpPr>
          <p:nvPr>
            <p:ph idx="1"/>
          </p:nvPr>
        </p:nvSpPr>
        <p:spPr>
          <a:xfrm>
            <a:off x="628650" y="1262131"/>
            <a:ext cx="7886700" cy="4914833"/>
          </a:xfrm>
        </p:spPr>
        <p:txBody>
          <a:bodyPr>
            <a:normAutofit fontScale="62500" lnSpcReduction="20000"/>
          </a:bodyPr>
          <a:lstStyle/>
          <a:p>
            <a:r>
              <a:rPr lang="en-US" dirty="0"/>
              <a:t>The term was first proposed in 2002 by the Dutch historian </a:t>
            </a:r>
            <a:r>
              <a:rPr lang="en-US" u="sng" dirty="0">
                <a:hlinkClick r:id="rId2"/>
              </a:rPr>
              <a:t>Willem van Schendel</a:t>
            </a:r>
            <a:r>
              <a:rPr lang="en-US" dirty="0"/>
              <a:t>, who derived the term from the word “</a:t>
            </a:r>
            <a:r>
              <a:rPr lang="en-US" dirty="0" err="1"/>
              <a:t>zomi</a:t>
            </a:r>
            <a:r>
              <a:rPr lang="en-US" dirty="0"/>
              <a:t>,” meaning “highlander” in many of the languages of the people who populate this area. </a:t>
            </a:r>
            <a:endParaRPr lang="en-US" dirty="0" smtClean="0"/>
          </a:p>
          <a:p>
            <a:r>
              <a:rPr lang="en-US" dirty="0"/>
              <a:t>According to Van Schendel’s </a:t>
            </a:r>
            <a:r>
              <a:rPr lang="en-US" u="sng" dirty="0">
                <a:hlinkClick r:id="rId3"/>
              </a:rPr>
              <a:t>original definition</a:t>
            </a:r>
            <a:r>
              <a:rPr lang="en-US" dirty="0"/>
              <a:t>, </a:t>
            </a:r>
            <a:r>
              <a:rPr lang="en-US" dirty="0" err="1"/>
              <a:t>Zomia</a:t>
            </a:r>
            <a:r>
              <a:rPr lang="en-US" dirty="0"/>
              <a:t> includes </a:t>
            </a:r>
            <a:r>
              <a:rPr lang="en-US" u="sng" dirty="0">
                <a:hlinkClick r:id="rId4"/>
              </a:rPr>
              <a:t>Tibet</a:t>
            </a:r>
            <a:r>
              <a:rPr lang="en-US" dirty="0"/>
              <a:t> and other southwestern parts of China, northern and northeastern parts of India, most of Nepal and Myanmar, all of Bhutan and Laos, and bits of Thailand and Bangladesh. The term particularly refers to areas that are above 300 meters in altitude. </a:t>
            </a:r>
            <a:r>
              <a:rPr lang="en-US" dirty="0" err="1"/>
              <a:t>Zomia</a:t>
            </a:r>
            <a:r>
              <a:rPr lang="en-US" dirty="0"/>
              <a:t> covers more than 2.5 million square kilometers and is home </a:t>
            </a:r>
            <a:r>
              <a:rPr lang="en-US" dirty="0" smtClean="0"/>
              <a:t>to </a:t>
            </a:r>
            <a:r>
              <a:rPr lang="en-US" dirty="0"/>
              <a:t>approximately 100 million people. </a:t>
            </a:r>
            <a:endParaRPr lang="en-US" dirty="0" smtClean="0"/>
          </a:p>
          <a:p>
            <a:r>
              <a:rPr lang="en-US" dirty="0"/>
              <a:t>In 2007, Van Schendel broadened the geographical scope of </a:t>
            </a:r>
            <a:r>
              <a:rPr lang="en-US" dirty="0" err="1"/>
              <a:t>Zomia</a:t>
            </a:r>
            <a:r>
              <a:rPr lang="en-US" dirty="0"/>
              <a:t> to include large areas of Afghanistan, Pakistan, northern India (Kashmir), Tajikistan, Kyrgyzstan and western China (Xinjiang). This broadening of the scope of </a:t>
            </a:r>
            <a:r>
              <a:rPr lang="en-US" dirty="0" err="1"/>
              <a:t>Zomia</a:t>
            </a:r>
            <a:r>
              <a:rPr lang="en-US" dirty="0"/>
              <a:t> was intended to characterize the anti-government conflicts taking place in these regions as part of the anarchist tradition of Southeast Asian highland communities. </a:t>
            </a:r>
          </a:p>
        </p:txBody>
      </p:sp>
    </p:spTree>
    <p:extLst>
      <p:ext uri="{BB962C8B-B14F-4D97-AF65-F5344CB8AC3E}">
        <p14:creationId xmlns:p14="http://schemas.microsoft.com/office/powerpoint/2010/main" val="2442529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3882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1905000"/>
            <a:ext cx="7620000" cy="3970318"/>
          </a:xfrm>
          <a:prstGeom prst="rect">
            <a:avLst/>
          </a:prstGeom>
          <a:noFill/>
        </p:spPr>
        <p:txBody>
          <a:bodyPr wrap="square" rtlCol="0">
            <a:spAutoFit/>
          </a:bodyPr>
          <a:lstStyle/>
          <a:p>
            <a:pPr marL="342900" indent="-342900">
              <a:buAutoNum type="arabicPeriod"/>
            </a:pPr>
            <a:r>
              <a:rPr lang="en-US" sz="2800" dirty="0" smtClean="0"/>
              <a:t>Korea Peninsula Crisis </a:t>
            </a:r>
          </a:p>
          <a:p>
            <a:pPr marL="342900" indent="-342900">
              <a:buAutoNum type="arabicPeriod"/>
            </a:pPr>
            <a:r>
              <a:rPr lang="en-US" sz="2800" dirty="0" smtClean="0"/>
              <a:t>The </a:t>
            </a:r>
            <a:r>
              <a:rPr lang="en-US" sz="2800" dirty="0" err="1" smtClean="0"/>
              <a:t>Dokdo</a:t>
            </a:r>
            <a:r>
              <a:rPr lang="en-US" sz="2800" dirty="0" smtClean="0"/>
              <a:t>/Takashima Island Between Japan and South Korea (also called Liancourt Rocks by some nations) </a:t>
            </a:r>
          </a:p>
          <a:p>
            <a:pPr marL="342900" indent="-342900">
              <a:buAutoNum type="arabicPeriod"/>
            </a:pPr>
            <a:r>
              <a:rPr lang="en-US" sz="2800" dirty="0" smtClean="0"/>
              <a:t>The </a:t>
            </a:r>
            <a:r>
              <a:rPr lang="en-US" sz="2800" dirty="0" err="1" smtClean="0"/>
              <a:t>Senkaku</a:t>
            </a:r>
            <a:r>
              <a:rPr lang="en-US" sz="2800" dirty="0" smtClean="0"/>
              <a:t>/</a:t>
            </a:r>
            <a:r>
              <a:rPr lang="en-US" sz="2800" dirty="0" err="1" smtClean="0"/>
              <a:t>Diaoyu</a:t>
            </a:r>
            <a:r>
              <a:rPr lang="en-US" sz="2800" dirty="0" smtClean="0"/>
              <a:t> Island in East China Sea</a:t>
            </a:r>
          </a:p>
          <a:p>
            <a:pPr marL="342900" indent="-342900">
              <a:buAutoNum type="arabicPeriod"/>
            </a:pPr>
            <a:r>
              <a:rPr lang="en-US" sz="2800" dirty="0" smtClean="0"/>
              <a:t>The Cross-strait Crisis between China and Taiwan</a:t>
            </a:r>
          </a:p>
          <a:p>
            <a:pPr marL="342900" indent="-342900">
              <a:buAutoNum type="arabicPeriod"/>
            </a:pPr>
            <a:r>
              <a:rPr lang="en-US" sz="2800" dirty="0" smtClean="0"/>
              <a:t>The </a:t>
            </a:r>
            <a:r>
              <a:rPr lang="en-US" sz="2800" dirty="0" smtClean="0"/>
              <a:t>Northern Territories (Four </a:t>
            </a:r>
            <a:r>
              <a:rPr lang="en-US" sz="2800" dirty="0" smtClean="0"/>
              <a:t>Northern </a:t>
            </a:r>
            <a:r>
              <a:rPr lang="en-US" sz="2800" dirty="0" smtClean="0"/>
              <a:t>Islands): </a:t>
            </a:r>
            <a:r>
              <a:rPr lang="en-US" sz="2800" dirty="0" smtClean="0"/>
              <a:t>Japan and Russia</a:t>
            </a:r>
          </a:p>
          <a:p>
            <a:pPr marL="342900" indent="-342900">
              <a:buAutoNum type="arabicPeriod"/>
            </a:pPr>
            <a:r>
              <a:rPr lang="en-US" sz="2800" dirty="0" smtClean="0"/>
              <a:t>The South China Sea Islands</a:t>
            </a:r>
            <a:endParaRPr lang="en-US" sz="2800" dirty="0"/>
          </a:p>
        </p:txBody>
      </p:sp>
    </p:spTree>
    <p:extLst>
      <p:ext uri="{BB962C8B-B14F-4D97-AF65-F5344CB8AC3E}">
        <p14:creationId xmlns:p14="http://schemas.microsoft.com/office/powerpoint/2010/main" val="1288006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195389"/>
            <a:ext cx="7772401" cy="41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091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33539"/>
            <a:ext cx="7620000" cy="316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29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2099"/>
            <a:ext cx="6477000" cy="542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979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662737" cy="464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04349" y="685800"/>
            <a:ext cx="3569760" cy="584775"/>
          </a:xfrm>
          <a:prstGeom prst="rect">
            <a:avLst/>
          </a:prstGeom>
        </p:spPr>
        <p:txBody>
          <a:bodyPr wrap="none">
            <a:spAutoFit/>
          </a:bodyPr>
          <a:lstStyle/>
          <a:p>
            <a:r>
              <a:rPr lang="en-US" dirty="0" smtClean="0"/>
              <a:t> </a:t>
            </a:r>
            <a:r>
              <a:rPr lang="en-US" sz="3200" dirty="0" smtClean="0"/>
              <a:t>Northern Territories</a:t>
            </a:r>
            <a:endParaRPr lang="en-US" sz="3200" dirty="0"/>
          </a:p>
        </p:txBody>
      </p:sp>
    </p:spTree>
    <p:extLst>
      <p:ext uri="{BB962C8B-B14F-4D97-AF65-F5344CB8AC3E}">
        <p14:creationId xmlns:p14="http://schemas.microsoft.com/office/powerpoint/2010/main" val="2338951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168</Words>
  <Application>Microsoft Office PowerPoint</Application>
  <PresentationFormat>On-screen Show (4:3)</PresentationFormat>
  <Paragraphs>36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Conclusion: East and Southeast Asia</vt:lpstr>
      <vt:lpstr>PowerPoint Presentation</vt:lpstr>
      <vt:lpstr>The Zomia Studies</vt:lpstr>
      <vt:lpstr>Zomia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ASEAN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 East and Southeast Asia</dc:title>
  <dc:creator>Ming Xia</dc:creator>
  <cp:lastModifiedBy>Xia, Ming</cp:lastModifiedBy>
  <cp:revision>15</cp:revision>
  <dcterms:created xsi:type="dcterms:W3CDTF">2017-05-02T01:42:15Z</dcterms:created>
  <dcterms:modified xsi:type="dcterms:W3CDTF">2017-05-02T14:22:34Z</dcterms:modified>
</cp:coreProperties>
</file>