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2"/>
  </p:notesMasterIdLst>
  <p:handoutMasterIdLst>
    <p:handoutMasterId r:id="rId33"/>
  </p:handoutMasterIdLst>
  <p:sldIdLst>
    <p:sldId id="256" r:id="rId5"/>
    <p:sldId id="257" r:id="rId6"/>
    <p:sldId id="278" r:id="rId7"/>
    <p:sldId id="269" r:id="rId8"/>
    <p:sldId id="274" r:id="rId9"/>
    <p:sldId id="279" r:id="rId10"/>
    <p:sldId id="275" r:id="rId11"/>
    <p:sldId id="270" r:id="rId12"/>
    <p:sldId id="277" r:id="rId13"/>
    <p:sldId id="276" r:id="rId14"/>
    <p:sldId id="272" r:id="rId15"/>
    <p:sldId id="273" r:id="rId16"/>
    <p:sldId id="271" r:id="rId17"/>
    <p:sldId id="280" r:id="rId18"/>
    <p:sldId id="281" r:id="rId19"/>
    <p:sldId id="284" r:id="rId20"/>
    <p:sldId id="285" r:id="rId21"/>
    <p:sldId id="286" r:id="rId22"/>
    <p:sldId id="287" r:id="rId23"/>
    <p:sldId id="283" r:id="rId24"/>
    <p:sldId id="288" r:id="rId25"/>
    <p:sldId id="291" r:id="rId26"/>
    <p:sldId id="292" r:id="rId27"/>
    <p:sldId id="293" r:id="rId28"/>
    <p:sldId id="289" r:id="rId29"/>
    <p:sldId id="290" r:id="rId30"/>
    <p:sldId id="28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showGuides="1">
      <p:cViewPr varScale="1">
        <p:scale>
          <a:sx n="83" d="100"/>
          <a:sy n="83" d="100"/>
        </p:scale>
        <p:origin x="45" y="561"/>
      </p:cViewPr>
      <p:guideLst>
        <p:guide orient="horz" pos="2160"/>
        <p:guide pos="3840"/>
      </p:guideLst>
    </p:cSldViewPr>
  </p:slideViewPr>
  <p:notesTextViewPr>
    <p:cViewPr>
      <p:scale>
        <a:sx n="1" d="1"/>
        <a:sy n="1" d="1"/>
      </p:scale>
      <p:origin x="0" y="0"/>
    </p:cViewPr>
  </p:notesTextViewPr>
  <p:notesViewPr>
    <p:cSldViewPr snapToGrid="0" showGuides="1">
      <p:cViewPr varScale="1">
        <p:scale>
          <a:sx n="58" d="100"/>
          <a:sy n="58" d="100"/>
        </p:scale>
        <p:origin x="1974"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3CEAAF3-9831-450B-8D59-2C09DB96C8FC}" type="datetimeFigureOut">
              <a:rPr lang="en-US"/>
              <a:t>4/20/2020</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6834459-7356-44BF-850D-8B30C4FB3B6B}" type="slidenum">
              <a:rPr/>
              <a:t>‹#›</a:t>
            </a:fld>
            <a:endParaRPr/>
          </a:p>
        </p:txBody>
      </p:sp>
    </p:spTree>
    <p:extLst>
      <p:ext uri="{BB962C8B-B14F-4D97-AF65-F5344CB8AC3E}">
        <p14:creationId xmlns:p14="http://schemas.microsoft.com/office/powerpoint/2010/main" val="24690165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50CD79-FC16-4410-AB61-17F26E6D3BC8}" type="datetimeFigureOut">
              <a:rPr lang="en-US"/>
              <a:t>4/20/2020</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3C37BE-C303-496D-B5CD-85F2937540FC}" type="slidenum">
              <a:rPr/>
              <a:t>‹#›</a:t>
            </a:fld>
            <a:endParaRPr/>
          </a:p>
        </p:txBody>
      </p:sp>
    </p:spTree>
    <p:extLst>
      <p:ext uri="{BB962C8B-B14F-4D97-AF65-F5344CB8AC3E}">
        <p14:creationId xmlns:p14="http://schemas.microsoft.com/office/powerpoint/2010/main" val="3350842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latin typeface="Arial" pitchFamily="34" charset="0"/>
                <a:cs typeface="Arial" pitchFamily="34" charset="0"/>
              </a:rPr>
              <a:t>NOTE:</a:t>
            </a:r>
          </a:p>
          <a:p>
            <a:r>
              <a:rPr lang="en-US" i="1" dirty="0">
                <a:latin typeface="Arial" pitchFamily="34" charset="0"/>
                <a:cs typeface="Arial" pitchFamily="34" charset="0"/>
              </a:rPr>
              <a:t>To change the  image on this slide, select the picture and delete it. Then click the Pictures icon in the placeholder to insert your own image.</a:t>
            </a:r>
          </a:p>
        </p:txBody>
      </p:sp>
      <p:sp>
        <p:nvSpPr>
          <p:cNvPr id="4" name="Slide Number Placeholder 3"/>
          <p:cNvSpPr>
            <a:spLocks noGrp="1"/>
          </p:cNvSpPr>
          <p:nvPr>
            <p:ph type="sldNum" sz="quarter" idx="10"/>
          </p:nvPr>
        </p:nvSpPr>
        <p:spPr/>
        <p:txBody>
          <a:bodyPr/>
          <a:lstStyle/>
          <a:p>
            <a:fld id="{0A3C37BE-C303-496D-B5CD-85F2937540FC}" type="slidenum">
              <a:rPr lang="en-US" smtClean="0"/>
              <a:t>1</a:t>
            </a:fld>
            <a:endParaRPr lang="en-US"/>
          </a:p>
        </p:txBody>
      </p:sp>
    </p:spTree>
    <p:extLst>
      <p:ext uri="{BB962C8B-B14F-4D97-AF65-F5344CB8AC3E}">
        <p14:creationId xmlns:p14="http://schemas.microsoft.com/office/powerpoint/2010/main" val="240615026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Picture 10"/>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val="0"/>
              </a:ext>
            </a:extLst>
          </a:blip>
          <a:srcRect/>
          <a:stretch/>
        </p:blipFill>
        <p:spPr>
          <a:xfrm>
            <a:off x="1324445" y="0"/>
            <a:ext cx="1747524" cy="2292094"/>
          </a:xfrm>
          <a:prstGeom prst="rect">
            <a:avLst/>
          </a:prstGeom>
        </p:spPr>
      </p:pic>
      <p:sp>
        <p:nvSpPr>
          <p:cNvPr id="2" name="Title 1"/>
          <p:cNvSpPr>
            <a:spLocks noGrp="1"/>
          </p:cNvSpPr>
          <p:nvPr>
            <p:ph type="ctrTitle"/>
          </p:nvPr>
        </p:nvSpPr>
        <p:spPr>
          <a:xfrm>
            <a:off x="1104900" y="2292094"/>
            <a:ext cx="10096500" cy="2219691"/>
          </a:xfrm>
        </p:spPr>
        <p:txBody>
          <a:bodyPr anchor="ctr">
            <a:normAutofit/>
          </a:bodyPr>
          <a:lstStyle>
            <a:lvl1pPr algn="l">
              <a:defRPr sz="4400" cap="all" baseline="0"/>
            </a:lvl1pPr>
          </a:lstStyle>
          <a:p>
            <a:r>
              <a:rPr lang="en-US"/>
              <a:t>Click to edit Master title style</a:t>
            </a:r>
            <a:endParaRPr/>
          </a:p>
        </p:txBody>
      </p:sp>
      <p:sp>
        <p:nvSpPr>
          <p:cNvPr id="3" name="Subtitle 2"/>
          <p:cNvSpPr>
            <a:spLocks noGrp="1"/>
          </p:cNvSpPr>
          <p:nvPr>
            <p:ph type="subTitle" idx="1"/>
          </p:nvPr>
        </p:nvSpPr>
        <p:spPr>
          <a:xfrm>
            <a:off x="1104898" y="4511784"/>
            <a:ext cx="10096501" cy="955565"/>
          </a:xfrm>
        </p:spPr>
        <p:txBody>
          <a:bodyPr>
            <a:normAutofit/>
          </a:bodyPr>
          <a:lstStyle>
            <a:lvl1pPr marL="0" indent="0" algn="l">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7" name="Rectangle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4" name="Date Placeholder 3"/>
          <p:cNvSpPr>
            <a:spLocks noGrp="1"/>
          </p:cNvSpPr>
          <p:nvPr>
            <p:ph type="dt" sz="half" idx="10"/>
          </p:nvPr>
        </p:nvSpPr>
        <p:spPr/>
        <p:txBody>
          <a:bodyPr/>
          <a:lstStyle>
            <a:lvl1pPr>
              <a:defRPr baseline="0">
                <a:solidFill>
                  <a:schemeClr val="tx1">
                    <a:lumMod val="20000"/>
                    <a:lumOff val="80000"/>
                  </a:schemeClr>
                </a:solidFill>
              </a:defRPr>
            </a:lvl1pPr>
          </a:lstStyle>
          <a:p>
            <a:fld id="{402B9795-92DC-40DC-A1CA-9A4B349D7824}" type="datetimeFigureOut">
              <a:rPr lang="en-US" smtClean="0"/>
              <a:pPr/>
              <a:t>4/20/2020</a:t>
            </a:fld>
            <a:endParaRPr lang="en-US" dirty="0"/>
          </a:p>
        </p:txBody>
      </p:sp>
      <p:sp>
        <p:nvSpPr>
          <p:cNvPr id="5" name="Footer Placeholder 4"/>
          <p:cNvSpPr>
            <a:spLocks noGrp="1"/>
          </p:cNvSpPr>
          <p:nvPr>
            <p:ph type="ftr" sz="quarter" idx="11"/>
          </p:nvPr>
        </p:nvSpPr>
        <p:spPr/>
        <p:txBody>
          <a:bodyPr/>
          <a:lstStyle>
            <a:lvl1pPr>
              <a:defRPr baseline="0">
                <a:solidFill>
                  <a:schemeClr val="tx1">
                    <a:lumMod val="20000"/>
                    <a:lumOff val="80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baseline="0">
                <a:solidFill>
                  <a:schemeClr val="tx1">
                    <a:lumMod val="20000"/>
                    <a:lumOff val="80000"/>
                  </a:schemeClr>
                </a:solidFill>
              </a:defRPr>
            </a:lvl1pPr>
          </a:lstStyle>
          <a:p>
            <a:fld id="{0FF54DE5-C571-48E8-A5BC-B369434E2F44}" type="slidenum">
              <a:rPr lang="en-US" smtClean="0"/>
              <a:pPr/>
              <a:t>‹#›</a:t>
            </a:fld>
            <a:endParaRPr lang="en-US"/>
          </a:p>
        </p:txBody>
      </p:sp>
    </p:spTree>
    <p:extLst>
      <p:ext uri="{BB962C8B-B14F-4D97-AF65-F5344CB8AC3E}">
        <p14:creationId xmlns:p14="http://schemas.microsoft.com/office/powerpoint/2010/main" val="1659756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3200"/>
            </a:lvl1pPr>
          </a:lstStyle>
          <a:p>
            <a:r>
              <a:rPr lang="en-US"/>
              <a:t>Click to edit Master title style</a:t>
            </a:r>
            <a:endParaRPr/>
          </a:p>
        </p:txBody>
      </p:sp>
      <p:sp>
        <p:nvSpPr>
          <p:cNvPr id="4" name="Text Placeholder 3"/>
          <p:cNvSpPr>
            <a:spLocks noGrp="1"/>
          </p:cNvSpPr>
          <p:nvPr>
            <p:ph type="body" sz="half" idx="2"/>
          </p:nvPr>
        </p:nvSpPr>
        <p:spPr>
          <a:xfrm>
            <a:off x="1104900" y="1600200"/>
            <a:ext cx="3396996" cy="457200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descr="An empty placeholder to add an image. Click on the placeholder and select the image that you wish to add."/>
          <p:cNvSpPr>
            <a:spLocks noGrp="1"/>
          </p:cNvSpPr>
          <p:nvPr>
            <p:ph type="pic" idx="1"/>
          </p:nvPr>
        </p:nvSpPr>
        <p:spPr>
          <a:xfrm>
            <a:off x="4654671" y="1600199"/>
            <a:ext cx="6430912" cy="4572001"/>
          </a:xfrm>
        </p:spPr>
        <p:txBody>
          <a:bodyPr tIns="118872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5" name="Date Placeholder 4"/>
          <p:cNvSpPr>
            <a:spLocks noGrp="1"/>
          </p:cNvSpPr>
          <p:nvPr>
            <p:ph type="dt" sz="half" idx="10"/>
          </p:nvPr>
        </p:nvSpPr>
        <p:spPr/>
        <p:txBody>
          <a:bodyPr/>
          <a:lstStyle/>
          <a:p>
            <a:fld id="{402B9795-92DC-40DC-A1CA-9A4B349D7824}" type="datetimeFigureOut">
              <a:rPr lang="en-US"/>
              <a:t>4/20/2020</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769637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402B9795-92DC-40DC-A1CA-9A4B349D7824}" type="datetimeFigureOut">
              <a:rPr lang="en-US"/>
              <a:t>4/20/2020</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201207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72600" y="365125"/>
            <a:ext cx="1714500" cy="5811838"/>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104900" y="365125"/>
            <a:ext cx="809889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402B9795-92DC-40DC-A1CA-9A4B349D7824}" type="datetimeFigureOut">
              <a:rPr lang="en-US"/>
              <a:t>4/20/2020</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t>‹#›</a:t>
            </a:fld>
            <a:endParaRPr/>
          </a:p>
        </p:txBody>
      </p:sp>
      <p:grpSp>
        <p:nvGrpSpPr>
          <p:cNvPr id="7" name="Group 6"/>
          <p:cNvGrpSpPr/>
          <p:nvPr/>
        </p:nvGrpSpPr>
        <p:grpSpPr>
          <a:xfrm rot="5400000">
            <a:off x="6514047" y="3228843"/>
            <a:ext cx="5632704" cy="84403"/>
            <a:chOff x="1073150" y="1219201"/>
            <a:chExt cx="10058400" cy="63125"/>
          </a:xfrm>
        </p:grpSpPr>
        <p:cxnSp>
          <p:nvCxnSpPr>
            <p:cNvPr id="8" name="Straight Connector 7"/>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45927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402B9795-92DC-40DC-A1CA-9A4B349D7824}" type="datetimeFigureOut">
              <a:rPr lang="en-US"/>
              <a:t>4/20/2020</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786876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1104900" y="2292094"/>
            <a:ext cx="5734050" cy="2219691"/>
          </a:xfrm>
        </p:spPr>
        <p:txBody>
          <a:bodyPr anchor="ctr">
            <a:normAutofit/>
          </a:bodyPr>
          <a:lstStyle>
            <a:lvl1pPr algn="l">
              <a:defRPr sz="4400" cap="all" baseline="0"/>
            </a:lvl1pPr>
          </a:lstStyle>
          <a:p>
            <a:r>
              <a:rPr lang="en-US"/>
              <a:t>Click to edit Master title style</a:t>
            </a:r>
            <a:endParaRPr/>
          </a:p>
        </p:txBody>
      </p:sp>
      <p:sp>
        <p:nvSpPr>
          <p:cNvPr id="3" name="Subtitle 2"/>
          <p:cNvSpPr>
            <a:spLocks noGrp="1"/>
          </p:cNvSpPr>
          <p:nvPr>
            <p:ph type="subTitle" idx="1"/>
          </p:nvPr>
        </p:nvSpPr>
        <p:spPr>
          <a:xfrm>
            <a:off x="1104900" y="4511784"/>
            <a:ext cx="5734050" cy="955565"/>
          </a:xfrm>
        </p:spPr>
        <p:txBody>
          <a:bodyPr>
            <a:normAutofit/>
          </a:bodyPr>
          <a:lstStyle>
            <a:lvl1pPr marL="0" indent="0" algn="l">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1" name="Picture Placeholder 10" descr="An empty placeholder to add an image. Click on the placeholder and select the image that you wish to add."/>
          <p:cNvSpPr>
            <a:spLocks noGrp="1"/>
          </p:cNvSpPr>
          <p:nvPr>
            <p:ph type="pic" sz="quarter" idx="13"/>
          </p:nvPr>
        </p:nvSpPr>
        <p:spPr>
          <a:xfrm>
            <a:off x="6981063" y="1310656"/>
            <a:ext cx="5210937" cy="4208604"/>
          </a:xfrm>
          <a:solidFill>
            <a:schemeClr val="tx1">
              <a:lumMod val="20000"/>
              <a:lumOff val="80000"/>
            </a:schemeClr>
          </a:solidFill>
        </p:spPr>
        <p:txBody>
          <a:bodyPr tIns="1005840"/>
          <a:lstStyle>
            <a:lvl1pPr marL="0" indent="0" algn="ctr">
              <a:buNone/>
              <a:defRPr/>
            </a:lvl1pPr>
          </a:lstStyle>
          <a:p>
            <a:r>
              <a:rPr lang="en-US"/>
              <a:t>Click icon to add picture</a:t>
            </a:r>
            <a:endParaRPr/>
          </a:p>
        </p:txBody>
      </p:sp>
      <p:sp>
        <p:nvSpPr>
          <p:cNvPr id="8" name="Rectangle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4" name="Group 13"/>
          <p:cNvGrpSpPr/>
          <p:nvPr/>
        </p:nvGrpSpPr>
        <p:grpSpPr>
          <a:xfrm>
            <a:off x="0" y="1143000"/>
            <a:ext cx="12192000" cy="63125"/>
            <a:chOff x="507492" y="1501519"/>
            <a:chExt cx="8129016" cy="63125"/>
          </a:xfrm>
        </p:grpSpPr>
        <p:cxnSp>
          <p:nvCxnSpPr>
            <p:cNvPr id="15" name="Straight Connector 14"/>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pic>
        <p:nvPicPr>
          <p:cNvPr id="10" name="Picture 9"/>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val="0"/>
              </a:ext>
            </a:extLst>
          </a:blip>
          <a:srcRect/>
          <a:stretch/>
        </p:blipFill>
        <p:spPr>
          <a:xfrm>
            <a:off x="1325880" y="0"/>
            <a:ext cx="1747524" cy="2292094"/>
          </a:xfrm>
          <a:prstGeom prst="rect">
            <a:avLst/>
          </a:prstGeom>
        </p:spPr>
      </p:pic>
      <p:grpSp>
        <p:nvGrpSpPr>
          <p:cNvPr id="13" name="Group 12"/>
          <p:cNvGrpSpPr/>
          <p:nvPr/>
        </p:nvGrpSpPr>
        <p:grpSpPr>
          <a:xfrm rot="10800000">
            <a:off x="0" y="5645510"/>
            <a:ext cx="12192000" cy="63125"/>
            <a:chOff x="507492" y="1501519"/>
            <a:chExt cx="8129016" cy="63125"/>
          </a:xfrm>
        </p:grpSpPr>
        <p:cxnSp>
          <p:nvCxnSpPr>
            <p:cNvPr id="17" name="Straight Connector 16"/>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7" name="Rectangle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673943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2514600"/>
            <a:ext cx="12192000" cy="3194035"/>
            <a:chOff x="647402" y="2514600"/>
            <a:chExt cx="10838688" cy="3194035"/>
          </a:xfrm>
        </p:grpSpPr>
        <p:grpSp>
          <p:nvGrpSpPr>
            <p:cNvPr id="9" name="Group 8"/>
            <p:cNvGrpSpPr/>
            <p:nvPr/>
          </p:nvGrpSpPr>
          <p:grpSpPr>
            <a:xfrm>
              <a:off x="647402" y="2514600"/>
              <a:ext cx="10838688" cy="63125"/>
              <a:chOff x="507492" y="1501519"/>
              <a:chExt cx="8129016" cy="63125"/>
            </a:xfrm>
          </p:grpSpPr>
          <p:cxnSp>
            <p:nvCxnSpPr>
              <p:cNvPr id="14" name="Straight Connector 13"/>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10" name="Rectangle 9"/>
            <p:cNvSpPr/>
            <p:nvPr/>
          </p:nvSpPr>
          <p:spPr>
            <a:xfrm>
              <a:off x="647402" y="2640850"/>
              <a:ext cx="10838688" cy="29415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1" name="Group 10"/>
            <p:cNvGrpSpPr/>
            <p:nvPr/>
          </p:nvGrpSpPr>
          <p:grpSpPr>
            <a:xfrm rot="10800000">
              <a:off x="647402" y="5645510"/>
              <a:ext cx="10838688" cy="63125"/>
              <a:chOff x="507492" y="1501519"/>
              <a:chExt cx="8129016" cy="63125"/>
            </a:xfrm>
          </p:grpSpPr>
          <p:cxnSp>
            <p:nvCxnSpPr>
              <p:cNvPr id="12" name="Straight Connector 11"/>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grpSp>
      <p:pic>
        <p:nvPicPr>
          <p:cNvPr id="7" name="Picture 6"/>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325880" y="0"/>
            <a:ext cx="1783188" cy="2971806"/>
          </a:xfrm>
          <a:prstGeom prst="rect">
            <a:avLst/>
          </a:prstGeom>
        </p:spPr>
      </p:pic>
      <p:sp>
        <p:nvSpPr>
          <p:cNvPr id="2" name="Title 1"/>
          <p:cNvSpPr>
            <a:spLocks noGrp="1"/>
          </p:cNvSpPr>
          <p:nvPr>
            <p:ph type="title"/>
          </p:nvPr>
        </p:nvSpPr>
        <p:spPr>
          <a:xfrm>
            <a:off x="1104899" y="2971806"/>
            <a:ext cx="10071099" cy="1684150"/>
          </a:xfrm>
        </p:spPr>
        <p:txBody>
          <a:bodyPr anchor="ctr">
            <a:normAutofit/>
          </a:bodyPr>
          <a:lstStyle>
            <a:lvl1pPr>
              <a:defRPr sz="4400" cap="all" baseline="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1104899" y="4655956"/>
            <a:ext cx="10071099" cy="509750"/>
          </a:xfrm>
        </p:spPr>
        <p:txBody>
          <a:bodyPr>
            <a:normAutofit/>
          </a:bodyPr>
          <a:lstStyle>
            <a:lvl1pPr marL="0" indent="0">
              <a:spcBef>
                <a:spcPts val="0"/>
              </a:spcBef>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02B9795-92DC-40DC-A1CA-9A4B349D7824}" type="datetimeFigureOut">
              <a:rPr lang="en-US"/>
              <a:t>4/20/2020</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602678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104900" y="1600200"/>
            <a:ext cx="4914900" cy="4571999"/>
          </a:xfrm>
        </p:spPr>
        <p:txBody>
          <a:bodyPr/>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172200" y="1600200"/>
            <a:ext cx="4914900" cy="4571999"/>
          </a:xfrm>
        </p:spPr>
        <p:txBody>
          <a:bodyPr/>
          <a:lstStyle>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402B9795-92DC-40DC-A1CA-9A4B349D7824}" type="datetimeFigureOut">
              <a:rPr lang="en-US"/>
              <a:t>4/20/2020</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527791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104900" y="1600200"/>
            <a:ext cx="4919472"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4900" y="2424112"/>
            <a:ext cx="4919472" cy="374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166110" y="1600200"/>
            <a:ext cx="4919472"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66110" y="2424112"/>
            <a:ext cx="4919472" cy="374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402B9795-92DC-40DC-A1CA-9A4B349D7824}" type="datetimeFigureOut">
              <a:rPr lang="en-US"/>
              <a:t>4/20/2020</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971016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402B9795-92DC-40DC-A1CA-9A4B349D7824}" type="datetimeFigureOut">
              <a:rPr lang="en-US"/>
              <a:t>4/20/2020</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1758111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2B9795-92DC-40DC-A1CA-9A4B349D7824}" type="datetimeFigureOut">
              <a:rPr lang="en-US"/>
              <a:t>4/20/2020</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02416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3200"/>
            </a:lvl1pPr>
          </a:lstStyle>
          <a:p>
            <a:r>
              <a:rPr lang="en-US"/>
              <a:t>Click to edit Master title style</a:t>
            </a:r>
            <a:endParaRPr/>
          </a:p>
        </p:txBody>
      </p:sp>
      <p:sp>
        <p:nvSpPr>
          <p:cNvPr id="4" name="Text Placeholder 3"/>
          <p:cNvSpPr>
            <a:spLocks noGrp="1"/>
          </p:cNvSpPr>
          <p:nvPr>
            <p:ph type="body" sz="half" idx="2"/>
          </p:nvPr>
        </p:nvSpPr>
        <p:spPr>
          <a:xfrm>
            <a:off x="1104900" y="1600200"/>
            <a:ext cx="4384548" cy="457200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p:cNvSpPr>
            <a:spLocks noGrp="1"/>
          </p:cNvSpPr>
          <p:nvPr>
            <p:ph idx="1"/>
          </p:nvPr>
        </p:nvSpPr>
        <p:spPr>
          <a:xfrm>
            <a:off x="5641848" y="1600199"/>
            <a:ext cx="5445252" cy="4572001"/>
          </a:xfrm>
        </p:spPr>
        <p:txBody>
          <a:bodyPr>
            <a:normAutofit/>
          </a:bodyPr>
          <a:lstStyle>
            <a:lvl1pPr>
              <a:defRPr sz="2000"/>
            </a:lvl1pPr>
            <a:lvl2pPr>
              <a:defRPr sz="16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402B9795-92DC-40DC-A1CA-9A4B349D7824}" type="datetimeFigureOut">
              <a:rPr lang="en-US"/>
              <a:t>4/20/2020</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769764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04900" y="76200"/>
            <a:ext cx="9980682" cy="1096962"/>
          </a:xfrm>
          <a:prstGeom prst="rect">
            <a:avLst/>
          </a:prstGeom>
        </p:spPr>
        <p:txBody>
          <a:bodyPr vert="horz" lIns="0" tIns="45720" rIns="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104900" y="1600200"/>
            <a:ext cx="9982200" cy="457200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1104899" y="6356351"/>
            <a:ext cx="1829559" cy="365125"/>
          </a:xfrm>
          <a:prstGeom prst="rect">
            <a:avLst/>
          </a:prstGeom>
        </p:spPr>
        <p:txBody>
          <a:bodyPr vert="horz" lIns="0" tIns="45720" rIns="0" bIns="45720" rtlCol="0" anchor="ctr"/>
          <a:lstStyle>
            <a:lvl1pPr algn="l">
              <a:defRPr sz="1200" baseline="0">
                <a:solidFill>
                  <a:schemeClr val="tx1">
                    <a:lumMod val="75000"/>
                  </a:schemeClr>
                </a:solidFill>
              </a:defRPr>
            </a:lvl1pPr>
          </a:lstStyle>
          <a:p>
            <a:fld id="{402B9795-92DC-40DC-A1CA-9A4B349D7824}" type="datetimeFigureOut">
              <a:rPr lang="en-US" smtClean="0"/>
              <a:pPr/>
              <a:t>4/20/2020</a:t>
            </a:fld>
            <a:endParaRPr lang="en-US"/>
          </a:p>
        </p:txBody>
      </p:sp>
      <p:sp>
        <p:nvSpPr>
          <p:cNvPr id="5" name="Footer Placeholder 4"/>
          <p:cNvSpPr>
            <a:spLocks noGrp="1"/>
          </p:cNvSpPr>
          <p:nvPr>
            <p:ph type="ftr" sz="quarter" idx="3"/>
          </p:nvPr>
        </p:nvSpPr>
        <p:spPr>
          <a:xfrm>
            <a:off x="2934459" y="6356350"/>
            <a:ext cx="6323082" cy="365126"/>
          </a:xfrm>
          <a:prstGeom prst="rect">
            <a:avLst/>
          </a:prstGeom>
        </p:spPr>
        <p:txBody>
          <a:bodyPr vert="horz" lIns="0" tIns="45720" rIns="0" bIns="45720" rtlCol="0" anchor="ctr"/>
          <a:lstStyle>
            <a:lvl1pPr algn="ctr">
              <a:defRPr sz="1200" baseline="0">
                <a:solidFill>
                  <a:schemeClr val="tx1">
                    <a:lumMod val="75000"/>
                  </a:schemeClr>
                </a:solidFill>
              </a:defRPr>
            </a:lvl1pPr>
          </a:lstStyle>
          <a:p>
            <a:endParaRPr lang="en-US"/>
          </a:p>
        </p:txBody>
      </p:sp>
      <p:sp>
        <p:nvSpPr>
          <p:cNvPr id="6" name="Slide Number Placeholder 5"/>
          <p:cNvSpPr>
            <a:spLocks noGrp="1"/>
          </p:cNvSpPr>
          <p:nvPr>
            <p:ph type="sldNum" sz="quarter" idx="4"/>
          </p:nvPr>
        </p:nvSpPr>
        <p:spPr>
          <a:xfrm>
            <a:off x="9256782" y="6356351"/>
            <a:ext cx="1828800" cy="365125"/>
          </a:xfrm>
          <a:prstGeom prst="rect">
            <a:avLst/>
          </a:prstGeom>
        </p:spPr>
        <p:txBody>
          <a:bodyPr vert="horz" lIns="0" tIns="45720" rIns="0" bIns="45720" rtlCol="0" anchor="ctr"/>
          <a:lstStyle>
            <a:lvl1pPr algn="r">
              <a:defRPr sz="1200" baseline="0">
                <a:solidFill>
                  <a:schemeClr val="tx1">
                    <a:lumMod val="75000"/>
                  </a:schemeClr>
                </a:solidFill>
              </a:defRPr>
            </a:lvl1pPr>
          </a:lstStyle>
          <a:p>
            <a:fld id="{0FF54DE5-C571-48E8-A5BC-B369434E2F44}" type="slidenum">
              <a:rPr lang="en-US" smtClean="0"/>
              <a:pPr/>
              <a:t>‹#›</a:t>
            </a:fld>
            <a:endParaRPr lang="en-US"/>
          </a:p>
        </p:txBody>
      </p:sp>
      <p:grpSp>
        <p:nvGrpSpPr>
          <p:cNvPr id="15" name="Group 14"/>
          <p:cNvGrpSpPr/>
          <p:nvPr/>
        </p:nvGrpSpPr>
        <p:grpSpPr>
          <a:xfrm>
            <a:off x="1103376" y="1219201"/>
            <a:ext cx="9985248" cy="84403"/>
            <a:chOff x="1073150" y="1219201"/>
            <a:chExt cx="10058400" cy="63125"/>
          </a:xfrm>
        </p:grpSpPr>
        <p:cxnSp>
          <p:nvCxnSpPr>
            <p:cNvPr id="13" name="Straight Connector 12"/>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462510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2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800"/>
        </a:spcBef>
        <a:buFont typeface="Wingdings" panose="05000000000000000000" pitchFamily="2" charset="2"/>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Font typeface="Wingdings" panose="05000000000000000000" pitchFamily="2" charset="2"/>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96">
          <p15:clr>
            <a:srgbClr val="F26B43"/>
          </p15:clr>
        </p15:guide>
        <p15:guide id="2" pos="6984">
          <p15:clr>
            <a:srgbClr val="F26B43"/>
          </p15:clr>
        </p15:guide>
        <p15:guide id="3" orient="horz" pos="1008">
          <p15:clr>
            <a:srgbClr val="F26B43"/>
          </p15:clr>
        </p15:guide>
        <p15:guide id="4" orient="horz" pos="38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435656" y="2292094"/>
            <a:ext cx="5142760" cy="2219691"/>
          </a:xfrm>
        </p:spPr>
        <p:txBody>
          <a:bodyPr anchor="ctr">
            <a:normAutofit/>
          </a:bodyPr>
          <a:lstStyle/>
          <a:p>
            <a:r>
              <a:rPr lang="en-US" dirty="0"/>
              <a:t>Economics &amp; </a:t>
            </a:r>
            <a:br>
              <a:rPr lang="en-US" dirty="0"/>
            </a:br>
            <a:r>
              <a:rPr lang="en-US" dirty="0"/>
              <a:t>STATE Choices </a:t>
            </a:r>
            <a:br>
              <a:rPr lang="en-US" dirty="0"/>
            </a:br>
            <a:r>
              <a:rPr lang="en-US" dirty="0"/>
              <a:t>in Int’l Finance </a:t>
            </a:r>
          </a:p>
        </p:txBody>
      </p:sp>
      <p:pic>
        <p:nvPicPr>
          <p:cNvPr id="4" name="Picture Placeholder 3"/>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a:stretch/>
        </p:blipFill>
        <p:spPr>
          <a:xfrm>
            <a:off x="5650683" y="1224951"/>
            <a:ext cx="6480397" cy="4382219"/>
          </a:xfrm>
        </p:spPr>
      </p:pic>
    </p:spTree>
    <p:extLst>
      <p:ext uri="{BB962C8B-B14F-4D97-AF65-F5344CB8AC3E}">
        <p14:creationId xmlns:p14="http://schemas.microsoft.com/office/powerpoint/2010/main" val="1652133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61E611-D444-4290-9B59-6532A453118D}"/>
              </a:ext>
            </a:extLst>
          </p:cNvPr>
          <p:cNvPicPr>
            <a:picLocks noChangeAspect="1"/>
          </p:cNvPicPr>
          <p:nvPr/>
        </p:nvPicPr>
        <p:blipFill>
          <a:blip r:embed="rId2"/>
          <a:stretch>
            <a:fillRect/>
          </a:stretch>
        </p:blipFill>
        <p:spPr>
          <a:xfrm>
            <a:off x="1271210" y="1643048"/>
            <a:ext cx="9788736" cy="3964121"/>
          </a:xfrm>
          <a:prstGeom prst="rect">
            <a:avLst/>
          </a:prstGeom>
        </p:spPr>
      </p:pic>
      <p:sp>
        <p:nvSpPr>
          <p:cNvPr id="3" name="TextBox 2">
            <a:extLst>
              <a:ext uri="{FF2B5EF4-FFF2-40B4-BE49-F238E27FC236}">
                <a16:creationId xmlns:a16="http://schemas.microsoft.com/office/drawing/2014/main" id="{4D85F6E7-DD32-4F05-BF88-ABEE7A7ED227}"/>
              </a:ext>
            </a:extLst>
          </p:cNvPr>
          <p:cNvSpPr txBox="1"/>
          <p:nvPr/>
        </p:nvSpPr>
        <p:spPr>
          <a:xfrm>
            <a:off x="1691644" y="5607169"/>
            <a:ext cx="9206394" cy="584775"/>
          </a:xfrm>
          <a:prstGeom prst="rect">
            <a:avLst/>
          </a:prstGeom>
          <a:noFill/>
        </p:spPr>
        <p:txBody>
          <a:bodyPr wrap="square" rtlCol="0">
            <a:spAutoFit/>
          </a:bodyPr>
          <a:lstStyle/>
          <a:p>
            <a:r>
              <a:rPr lang="en-US" sz="1600" dirty="0"/>
              <a:t>Source: THE PRICE OF WORLD OIL by S. Fred </a:t>
            </a:r>
            <a:r>
              <a:rPr lang="en-US" sz="1600" dirty="0" err="1"/>
              <a:t>Singert</a:t>
            </a:r>
            <a:r>
              <a:rPr lang="en-US" sz="1600" dirty="0"/>
              <a:t>, </a:t>
            </a:r>
            <a:r>
              <a:rPr lang="sv-SE" sz="1600" dirty="0"/>
              <a:t>Ann. Rev. Energy 1983. 8 :451-508 , at: </a:t>
            </a:r>
            <a:r>
              <a:rPr lang="en-US" sz="1600" dirty="0"/>
              <a:t> https://www.annualreviews.org/doi/pdf/10.1146/annurev.eg.08.110183.002315</a:t>
            </a:r>
          </a:p>
        </p:txBody>
      </p:sp>
      <p:sp>
        <p:nvSpPr>
          <p:cNvPr id="4" name="TextBox 3">
            <a:extLst>
              <a:ext uri="{FF2B5EF4-FFF2-40B4-BE49-F238E27FC236}">
                <a16:creationId xmlns:a16="http://schemas.microsoft.com/office/drawing/2014/main" id="{CE596E95-2232-46F1-BE21-03B35819863D}"/>
              </a:ext>
            </a:extLst>
          </p:cNvPr>
          <p:cNvSpPr txBox="1"/>
          <p:nvPr/>
        </p:nvSpPr>
        <p:spPr>
          <a:xfrm>
            <a:off x="1271210" y="812686"/>
            <a:ext cx="9253016" cy="646331"/>
          </a:xfrm>
          <a:prstGeom prst="rect">
            <a:avLst/>
          </a:prstGeom>
          <a:noFill/>
        </p:spPr>
        <p:txBody>
          <a:bodyPr wrap="square" rtlCol="0">
            <a:spAutoFit/>
          </a:bodyPr>
          <a:lstStyle/>
          <a:p>
            <a:r>
              <a:rPr lang="en-US" dirty="0"/>
              <a:t>Table 5 shows the revenues received by OPEC members during the decade of 1960s and 1970s; the transfer of wealth for the decade of 1970s is approximately $1 trillion. </a:t>
            </a:r>
          </a:p>
        </p:txBody>
      </p:sp>
    </p:spTree>
    <p:extLst>
      <p:ext uri="{BB962C8B-B14F-4D97-AF65-F5344CB8AC3E}">
        <p14:creationId xmlns:p14="http://schemas.microsoft.com/office/powerpoint/2010/main" val="3094622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D567F-697C-4DCD-908A-F04ADFFB4CAB}"/>
              </a:ext>
            </a:extLst>
          </p:cNvPr>
          <p:cNvSpPr>
            <a:spLocks noGrp="1"/>
          </p:cNvSpPr>
          <p:nvPr>
            <p:ph type="title"/>
          </p:nvPr>
        </p:nvSpPr>
        <p:spPr/>
        <p:txBody>
          <a:bodyPr/>
          <a:lstStyle/>
          <a:p>
            <a:r>
              <a:rPr lang="en-US" dirty="0"/>
              <a:t>The Collapse of Bretton Woods System</a:t>
            </a:r>
          </a:p>
        </p:txBody>
      </p:sp>
      <p:sp>
        <p:nvSpPr>
          <p:cNvPr id="3" name="Content Placeholder 2">
            <a:extLst>
              <a:ext uri="{FF2B5EF4-FFF2-40B4-BE49-F238E27FC236}">
                <a16:creationId xmlns:a16="http://schemas.microsoft.com/office/drawing/2014/main" id="{D9C6CE89-CFFB-419F-BB1D-4A4D3564959F}"/>
              </a:ext>
            </a:extLst>
          </p:cNvPr>
          <p:cNvSpPr>
            <a:spLocks noGrp="1"/>
          </p:cNvSpPr>
          <p:nvPr>
            <p:ph idx="1"/>
          </p:nvPr>
        </p:nvSpPr>
        <p:spPr>
          <a:xfrm>
            <a:off x="1104900" y="1397479"/>
            <a:ext cx="9982200" cy="4774721"/>
          </a:xfrm>
        </p:spPr>
        <p:txBody>
          <a:bodyPr>
            <a:normAutofit fontScale="92500" lnSpcReduction="10000"/>
          </a:bodyPr>
          <a:lstStyle/>
          <a:p>
            <a:r>
              <a:rPr lang="en-US" dirty="0"/>
              <a:t>In December 1971 at the Smithsonian Institution in Washington D.C., the Group of Ten (Belgium, Canada, France, Italy, Japan, the Netherlands, the United Kingdom, the United States, Germany and Sweden) signed the Smithsonian Agreement in an attempt to stabilize the global exchange rate. The U.S. pledged to peg the dollar at $38/ounce with 2.25% trading bands, and other countries agreed to appreciate their currencies versus the dollar. </a:t>
            </a:r>
          </a:p>
          <a:p>
            <a:r>
              <a:rPr lang="en-US" dirty="0"/>
              <a:t>The group also planned to balance the world financial system using special drawing rights alone. </a:t>
            </a:r>
          </a:p>
          <a:p>
            <a:r>
              <a:rPr lang="en-US" dirty="0"/>
              <a:t>However, the U.S., under the pressure of unemployment, continued to lower interest,  the dropping dollar price in the gold free market continued to cause pressure on its official rate; soon a 10% devaluation was announced in February 1973. By devaluing its currency, U.S. could abuse its exorbitant privilege in printing more money and to export its inflation to other countries. Many countries believe that U.S. had shifted from a benign hegemon to a predatory hegemon who took advantage of the world.</a:t>
            </a:r>
          </a:p>
          <a:p>
            <a:r>
              <a:rPr lang="en-US" dirty="0"/>
              <a:t>Japan and the EEC countries decided to let their currencies float. The floating exchange system ended the last attempt to rescue the fixed or managed floating exchange system under the Bretton Woods system.</a:t>
            </a:r>
          </a:p>
        </p:txBody>
      </p:sp>
    </p:spTree>
    <p:extLst>
      <p:ext uri="{BB962C8B-B14F-4D97-AF65-F5344CB8AC3E}">
        <p14:creationId xmlns:p14="http://schemas.microsoft.com/office/powerpoint/2010/main" val="1893013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B1E2C-3E76-4D5A-B2DE-B4B1F84D2FD5}"/>
              </a:ext>
            </a:extLst>
          </p:cNvPr>
          <p:cNvSpPr>
            <a:spLocks noGrp="1"/>
          </p:cNvSpPr>
          <p:nvPr>
            <p:ph type="title"/>
          </p:nvPr>
        </p:nvSpPr>
        <p:spPr/>
        <p:txBody>
          <a:bodyPr/>
          <a:lstStyle/>
          <a:p>
            <a:r>
              <a:rPr lang="en-US" dirty="0"/>
              <a:t>Special Drawing Right (SDR)</a:t>
            </a:r>
          </a:p>
        </p:txBody>
      </p:sp>
      <p:sp>
        <p:nvSpPr>
          <p:cNvPr id="5" name="Rectangle 1">
            <a:extLst>
              <a:ext uri="{FF2B5EF4-FFF2-40B4-BE49-F238E27FC236}">
                <a16:creationId xmlns:a16="http://schemas.microsoft.com/office/drawing/2014/main" id="{EA83C57F-93CB-40A4-98BC-97E255852534}"/>
              </a:ext>
            </a:extLst>
          </p:cNvPr>
          <p:cNvSpPr>
            <a:spLocks noChangeArrowheads="1"/>
          </p:cNvSpPr>
          <p:nvPr/>
        </p:nvSpPr>
        <p:spPr bwMode="auto">
          <a:xfrm>
            <a:off x="-62916157" y="-1299714"/>
            <a:ext cx="106433836"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6" name="Table 6">
            <a:extLst>
              <a:ext uri="{FF2B5EF4-FFF2-40B4-BE49-F238E27FC236}">
                <a16:creationId xmlns:a16="http://schemas.microsoft.com/office/drawing/2014/main" id="{7DB0521F-5E83-46A2-8ACA-D428C9A7C41F}"/>
              </a:ext>
            </a:extLst>
          </p:cNvPr>
          <p:cNvGraphicFramePr>
            <a:graphicFrameLocks noGrp="1"/>
          </p:cNvGraphicFramePr>
          <p:nvPr>
            <p:extLst>
              <p:ext uri="{D42A27DB-BD31-4B8C-83A1-F6EECF244321}">
                <p14:modId xmlns:p14="http://schemas.microsoft.com/office/powerpoint/2010/main" val="452366713"/>
              </p:ext>
            </p:extLst>
          </p:nvPr>
        </p:nvGraphicFramePr>
        <p:xfrm>
          <a:off x="5998233" y="2518914"/>
          <a:ext cx="5221857" cy="3726966"/>
        </p:xfrm>
        <a:graphic>
          <a:graphicData uri="http://schemas.openxmlformats.org/drawingml/2006/table">
            <a:tbl>
              <a:tblPr firstRow="1" bandRow="1">
                <a:tableStyleId>{5C22544A-7EE6-4342-B048-85BDC9FD1C3A}</a:tableStyleId>
              </a:tblPr>
              <a:tblGrid>
                <a:gridCol w="1740619">
                  <a:extLst>
                    <a:ext uri="{9D8B030D-6E8A-4147-A177-3AD203B41FA5}">
                      <a16:colId xmlns:a16="http://schemas.microsoft.com/office/drawing/2014/main" val="3595468860"/>
                    </a:ext>
                  </a:extLst>
                </a:gridCol>
                <a:gridCol w="1361149">
                  <a:extLst>
                    <a:ext uri="{9D8B030D-6E8A-4147-A177-3AD203B41FA5}">
                      <a16:colId xmlns:a16="http://schemas.microsoft.com/office/drawing/2014/main" val="3983175966"/>
                    </a:ext>
                  </a:extLst>
                </a:gridCol>
                <a:gridCol w="2120089">
                  <a:extLst>
                    <a:ext uri="{9D8B030D-6E8A-4147-A177-3AD203B41FA5}">
                      <a16:colId xmlns:a16="http://schemas.microsoft.com/office/drawing/2014/main" val="3011802859"/>
                    </a:ext>
                  </a:extLst>
                </a:gridCol>
              </a:tblGrid>
              <a:tr h="1478544">
                <a:tc>
                  <a:txBody>
                    <a:bodyPr/>
                    <a:lstStyle/>
                    <a:p>
                      <a:r>
                        <a:rPr lang="en-US" dirty="0"/>
                        <a:t>Currency</a:t>
                      </a:r>
                    </a:p>
                  </a:txBody>
                  <a:tcPr/>
                </a:tc>
                <a:tc>
                  <a:txBody>
                    <a:bodyPr/>
                    <a:lstStyle/>
                    <a:p>
                      <a:r>
                        <a:rPr lang="en-US" dirty="0"/>
                        <a:t>Weights determined in the 2015 Review</a:t>
                      </a:r>
                    </a:p>
                    <a:p>
                      <a:endParaRPr lang="en-US" dirty="0"/>
                    </a:p>
                  </a:txBody>
                  <a:tcPr/>
                </a:tc>
                <a:tc>
                  <a:txBody>
                    <a:bodyPr/>
                    <a:lstStyle/>
                    <a:p>
                      <a:r>
                        <a:rPr lang="en-US" dirty="0"/>
                        <a:t>Fixed Number of Units of Currency for a 5-year period Starting Oct 1, 2016</a:t>
                      </a:r>
                    </a:p>
                    <a:p>
                      <a:endParaRPr lang="en-US" dirty="0"/>
                    </a:p>
                  </a:txBody>
                  <a:tcPr/>
                </a:tc>
                <a:extLst>
                  <a:ext uri="{0D108BD9-81ED-4DB2-BD59-A6C34878D82A}">
                    <a16:rowId xmlns:a16="http://schemas.microsoft.com/office/drawing/2014/main" val="987640673"/>
                  </a:ext>
                </a:extLst>
              </a:tr>
              <a:tr h="352737">
                <a:tc>
                  <a:txBody>
                    <a:bodyPr/>
                    <a:lstStyle/>
                    <a:p>
                      <a:r>
                        <a:rPr lang="en-US" dirty="0"/>
                        <a:t>U.S. Dollar</a:t>
                      </a:r>
                    </a:p>
                  </a:txBody>
                  <a:tcPr/>
                </a:tc>
                <a:tc>
                  <a:txBody>
                    <a:bodyPr/>
                    <a:lstStyle/>
                    <a:p>
                      <a:r>
                        <a:rPr lang="en-US" dirty="0"/>
                        <a:t>41.73</a:t>
                      </a:r>
                    </a:p>
                  </a:txBody>
                  <a:tcPr/>
                </a:tc>
                <a:tc>
                  <a:txBody>
                    <a:bodyPr/>
                    <a:lstStyle/>
                    <a:p>
                      <a:r>
                        <a:rPr lang="en-US" dirty="0"/>
                        <a:t>0.58252</a:t>
                      </a:r>
                    </a:p>
                  </a:txBody>
                  <a:tcPr/>
                </a:tc>
                <a:extLst>
                  <a:ext uri="{0D108BD9-81ED-4DB2-BD59-A6C34878D82A}">
                    <a16:rowId xmlns:a16="http://schemas.microsoft.com/office/drawing/2014/main" val="3782775774"/>
                  </a:ext>
                </a:extLst>
              </a:tr>
              <a:tr h="352737">
                <a:tc>
                  <a:txBody>
                    <a:bodyPr/>
                    <a:lstStyle/>
                    <a:p>
                      <a:r>
                        <a:rPr lang="en-US" dirty="0"/>
                        <a:t>Euro</a:t>
                      </a:r>
                    </a:p>
                  </a:txBody>
                  <a:tcPr/>
                </a:tc>
                <a:tc>
                  <a:txBody>
                    <a:bodyPr/>
                    <a:lstStyle/>
                    <a:p>
                      <a:r>
                        <a:rPr lang="en-US" dirty="0"/>
                        <a:t>30.93</a:t>
                      </a:r>
                    </a:p>
                  </a:txBody>
                  <a:tcPr/>
                </a:tc>
                <a:tc>
                  <a:txBody>
                    <a:bodyPr/>
                    <a:lstStyle/>
                    <a:p>
                      <a:r>
                        <a:rPr lang="en-US" dirty="0"/>
                        <a:t>0.38671</a:t>
                      </a:r>
                    </a:p>
                  </a:txBody>
                  <a:tcPr/>
                </a:tc>
                <a:extLst>
                  <a:ext uri="{0D108BD9-81ED-4DB2-BD59-A6C34878D82A}">
                    <a16:rowId xmlns:a16="http://schemas.microsoft.com/office/drawing/2014/main" val="2488997140"/>
                  </a:ext>
                </a:extLst>
              </a:tr>
              <a:tr h="352737">
                <a:tc>
                  <a:txBody>
                    <a:bodyPr/>
                    <a:lstStyle/>
                    <a:p>
                      <a:r>
                        <a:rPr lang="en-US" dirty="0"/>
                        <a:t>Chinese Yuan</a:t>
                      </a:r>
                    </a:p>
                  </a:txBody>
                  <a:tcPr/>
                </a:tc>
                <a:tc>
                  <a:txBody>
                    <a:bodyPr/>
                    <a:lstStyle/>
                    <a:p>
                      <a:r>
                        <a:rPr lang="en-US" dirty="0"/>
                        <a:t>10.92</a:t>
                      </a:r>
                    </a:p>
                  </a:txBody>
                  <a:tcPr/>
                </a:tc>
                <a:tc>
                  <a:txBody>
                    <a:bodyPr/>
                    <a:lstStyle/>
                    <a:p>
                      <a:r>
                        <a:rPr lang="en-US" dirty="0"/>
                        <a:t>1.0174</a:t>
                      </a:r>
                    </a:p>
                  </a:txBody>
                  <a:tcPr/>
                </a:tc>
                <a:extLst>
                  <a:ext uri="{0D108BD9-81ED-4DB2-BD59-A6C34878D82A}">
                    <a16:rowId xmlns:a16="http://schemas.microsoft.com/office/drawing/2014/main" val="3569898411"/>
                  </a:ext>
                </a:extLst>
              </a:tr>
              <a:tr h="352737">
                <a:tc>
                  <a:txBody>
                    <a:bodyPr/>
                    <a:lstStyle/>
                    <a:p>
                      <a:r>
                        <a:rPr lang="en-US" dirty="0"/>
                        <a:t>Japanese Yen</a:t>
                      </a:r>
                    </a:p>
                  </a:txBody>
                  <a:tcPr/>
                </a:tc>
                <a:tc>
                  <a:txBody>
                    <a:bodyPr/>
                    <a:lstStyle/>
                    <a:p>
                      <a:r>
                        <a:rPr lang="en-US" dirty="0"/>
                        <a:t>8.33</a:t>
                      </a:r>
                    </a:p>
                  </a:txBody>
                  <a:tcPr/>
                </a:tc>
                <a:tc>
                  <a:txBody>
                    <a:bodyPr/>
                    <a:lstStyle/>
                    <a:p>
                      <a:r>
                        <a:rPr lang="en-US" dirty="0"/>
                        <a:t>11.900</a:t>
                      </a:r>
                    </a:p>
                  </a:txBody>
                  <a:tcPr/>
                </a:tc>
                <a:extLst>
                  <a:ext uri="{0D108BD9-81ED-4DB2-BD59-A6C34878D82A}">
                    <a16:rowId xmlns:a16="http://schemas.microsoft.com/office/drawing/2014/main" val="1271139337"/>
                  </a:ext>
                </a:extLst>
              </a:tr>
              <a:tr h="526566">
                <a:tc>
                  <a:txBody>
                    <a:bodyPr/>
                    <a:lstStyle/>
                    <a:p>
                      <a:r>
                        <a:rPr lang="en-US" dirty="0"/>
                        <a:t>Pound Sterling</a:t>
                      </a:r>
                    </a:p>
                  </a:txBody>
                  <a:tcPr/>
                </a:tc>
                <a:tc>
                  <a:txBody>
                    <a:bodyPr/>
                    <a:lstStyle/>
                    <a:p>
                      <a:r>
                        <a:rPr lang="en-US" dirty="0"/>
                        <a:t>8.09</a:t>
                      </a:r>
                    </a:p>
                  </a:txBody>
                  <a:tcPr/>
                </a:tc>
                <a:tc>
                  <a:txBody>
                    <a:bodyPr/>
                    <a:lstStyle/>
                    <a:p>
                      <a:r>
                        <a:rPr lang="en-US" dirty="0"/>
                        <a:t>0.085946</a:t>
                      </a:r>
                    </a:p>
                  </a:txBody>
                  <a:tcPr/>
                </a:tc>
                <a:extLst>
                  <a:ext uri="{0D108BD9-81ED-4DB2-BD59-A6C34878D82A}">
                    <a16:rowId xmlns:a16="http://schemas.microsoft.com/office/drawing/2014/main" val="662394055"/>
                  </a:ext>
                </a:extLst>
              </a:tr>
            </a:tbl>
          </a:graphicData>
        </a:graphic>
      </p:graphicFrame>
      <p:sp>
        <p:nvSpPr>
          <p:cNvPr id="10" name="TextBox 9">
            <a:extLst>
              <a:ext uri="{FF2B5EF4-FFF2-40B4-BE49-F238E27FC236}">
                <a16:creationId xmlns:a16="http://schemas.microsoft.com/office/drawing/2014/main" id="{A5193938-107F-4804-BFD2-DD10BA2E9E2D}"/>
              </a:ext>
            </a:extLst>
          </p:cNvPr>
          <p:cNvSpPr txBox="1"/>
          <p:nvPr/>
        </p:nvSpPr>
        <p:spPr>
          <a:xfrm>
            <a:off x="847625" y="1376701"/>
            <a:ext cx="5093099" cy="5078313"/>
          </a:xfrm>
          <a:prstGeom prst="rect">
            <a:avLst/>
          </a:prstGeom>
          <a:noFill/>
        </p:spPr>
        <p:txBody>
          <a:bodyPr wrap="square" rtlCol="0">
            <a:spAutoFit/>
          </a:bodyPr>
          <a:lstStyle/>
          <a:p>
            <a:r>
              <a:rPr lang="en-US" dirty="0"/>
              <a:t>As U.S. had increasing difficulty to maintain the fixed exchange rate under the Bretton Woods system, the SDR was created as a supplementary international reserve asset within the IMF.</a:t>
            </a:r>
          </a:p>
          <a:p>
            <a:endParaRPr lang="en-US" dirty="0"/>
          </a:p>
          <a:p>
            <a:r>
              <a:rPr lang="en-US" dirty="0"/>
              <a:t>According to IMF, the SDR serves as the unit of account of the IMF and some other international organizations.</a:t>
            </a:r>
          </a:p>
          <a:p>
            <a:endParaRPr lang="en-US" dirty="0"/>
          </a:p>
          <a:p>
            <a:r>
              <a:rPr lang="en-US" dirty="0"/>
              <a:t>The SDR is neither a currency nor a claim on the IMF. Rather, it is a potential claim on the freely usable currencies of IMF members. SDRs can be exchanged for these currencies.</a:t>
            </a:r>
          </a:p>
          <a:p>
            <a:endParaRPr lang="en-US" dirty="0"/>
          </a:p>
          <a:p>
            <a:r>
              <a:rPr lang="en-US" dirty="0"/>
              <a:t>SDR has been pushed by China to weaken reliance upon U.S. dollar and to strengthen Chinese RMB’s position in the world.</a:t>
            </a:r>
          </a:p>
        </p:txBody>
      </p:sp>
      <p:sp>
        <p:nvSpPr>
          <p:cNvPr id="11" name="TextBox 10">
            <a:extLst>
              <a:ext uri="{FF2B5EF4-FFF2-40B4-BE49-F238E27FC236}">
                <a16:creationId xmlns:a16="http://schemas.microsoft.com/office/drawing/2014/main" id="{A2DF4B8A-F308-497A-A17C-BECD9A30E58C}"/>
              </a:ext>
            </a:extLst>
          </p:cNvPr>
          <p:cNvSpPr txBox="1"/>
          <p:nvPr/>
        </p:nvSpPr>
        <p:spPr>
          <a:xfrm>
            <a:off x="6147758" y="1673524"/>
            <a:ext cx="4937824" cy="707886"/>
          </a:xfrm>
          <a:prstGeom prst="rect">
            <a:avLst/>
          </a:prstGeom>
          <a:noFill/>
        </p:spPr>
        <p:txBody>
          <a:bodyPr wrap="square" rtlCol="0">
            <a:spAutoFit/>
          </a:bodyPr>
          <a:lstStyle/>
          <a:p>
            <a:r>
              <a:rPr lang="en-US" sz="2000" b="1" dirty="0"/>
              <a:t>The 2015 Formula to determine the weights of currencies in the SDR basket</a:t>
            </a:r>
            <a:endParaRPr lang="en-US" dirty="0"/>
          </a:p>
        </p:txBody>
      </p:sp>
    </p:spTree>
    <p:extLst>
      <p:ext uri="{BB962C8B-B14F-4D97-AF65-F5344CB8AC3E}">
        <p14:creationId xmlns:p14="http://schemas.microsoft.com/office/powerpoint/2010/main" val="3964360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0D9FF-5834-4F40-944A-E144746D3D34}"/>
              </a:ext>
            </a:extLst>
          </p:cNvPr>
          <p:cNvSpPr>
            <a:spLocks noGrp="1"/>
          </p:cNvSpPr>
          <p:nvPr>
            <p:ph type="title"/>
          </p:nvPr>
        </p:nvSpPr>
        <p:spPr/>
        <p:txBody>
          <a:bodyPr/>
          <a:lstStyle/>
          <a:p>
            <a:r>
              <a:rPr lang="en-US" dirty="0"/>
              <a:t>Different Arrangements for Exchange Rate and Capital Flow</a:t>
            </a:r>
          </a:p>
        </p:txBody>
      </p:sp>
      <p:sp>
        <p:nvSpPr>
          <p:cNvPr id="3" name="Content Placeholder 2">
            <a:extLst>
              <a:ext uri="{FF2B5EF4-FFF2-40B4-BE49-F238E27FC236}">
                <a16:creationId xmlns:a16="http://schemas.microsoft.com/office/drawing/2014/main" id="{06468D05-F32C-49A2-9F16-761C44D41054}"/>
              </a:ext>
            </a:extLst>
          </p:cNvPr>
          <p:cNvSpPr>
            <a:spLocks noGrp="1"/>
          </p:cNvSpPr>
          <p:nvPr>
            <p:ph idx="1"/>
          </p:nvPr>
        </p:nvSpPr>
        <p:spPr>
          <a:xfrm>
            <a:off x="1104900" y="1357223"/>
            <a:ext cx="9982200" cy="4814977"/>
          </a:xfrm>
        </p:spPr>
        <p:txBody>
          <a:bodyPr>
            <a:normAutofit fontScale="85000" lnSpcReduction="20000"/>
          </a:bodyPr>
          <a:lstStyle/>
          <a:p>
            <a:r>
              <a:rPr lang="en-US" dirty="0"/>
              <a:t>U.S.:</a:t>
            </a:r>
          </a:p>
          <a:p>
            <a:pPr marL="514350" indent="-514350">
              <a:buAutoNum type="arabicPeriod"/>
            </a:pPr>
            <a:r>
              <a:rPr lang="en-US" dirty="0"/>
              <a:t>Independent and Autonomous Monetary Policy </a:t>
            </a:r>
          </a:p>
          <a:p>
            <a:pPr marL="514350" indent="-514350">
              <a:buAutoNum type="arabicPeriod"/>
            </a:pPr>
            <a:r>
              <a:rPr lang="en-US" dirty="0"/>
              <a:t>Free Capital Flow</a:t>
            </a:r>
          </a:p>
          <a:p>
            <a:pPr marL="514350" indent="-514350">
              <a:buAutoNum type="arabicPeriod"/>
            </a:pPr>
            <a:r>
              <a:rPr lang="en-US" dirty="0"/>
              <a:t>Flexible exchange rate</a:t>
            </a:r>
          </a:p>
          <a:p>
            <a:r>
              <a:rPr lang="en-US" dirty="0"/>
              <a:t>China</a:t>
            </a:r>
          </a:p>
          <a:p>
            <a:pPr marL="514350" indent="-514350">
              <a:buAutoNum type="arabicPeriod"/>
            </a:pPr>
            <a:r>
              <a:rPr lang="en-US" dirty="0"/>
              <a:t>Independent and Autonomous Monetary Policy</a:t>
            </a:r>
          </a:p>
          <a:p>
            <a:pPr marL="514350" indent="-514350">
              <a:buAutoNum type="arabicPeriod"/>
            </a:pPr>
            <a:r>
              <a:rPr lang="en-US" dirty="0"/>
              <a:t>Fixed Exchange Rate</a:t>
            </a:r>
          </a:p>
          <a:p>
            <a:pPr marL="514350" indent="-514350">
              <a:buAutoNum type="arabicPeriod"/>
            </a:pPr>
            <a:r>
              <a:rPr lang="en-US" dirty="0"/>
              <a:t>Control of Capital Flow</a:t>
            </a:r>
          </a:p>
          <a:p>
            <a:r>
              <a:rPr lang="en-US" dirty="0"/>
              <a:t>Mexico, Thailand, and Argentina under Financial Crisis</a:t>
            </a:r>
          </a:p>
          <a:p>
            <a:pPr marL="514350" indent="-514350">
              <a:buAutoNum type="arabicPeriod"/>
            </a:pPr>
            <a:r>
              <a:rPr lang="en-US" dirty="0"/>
              <a:t>Fixed Exchange Rate</a:t>
            </a:r>
          </a:p>
          <a:p>
            <a:pPr marL="514350" indent="-514350">
              <a:buAutoNum type="arabicPeriod"/>
            </a:pPr>
            <a:r>
              <a:rPr lang="en-US" dirty="0"/>
              <a:t>Free Capital Flow</a:t>
            </a:r>
          </a:p>
          <a:p>
            <a:pPr marL="514350" indent="-514350">
              <a:buAutoNum type="arabicPeriod"/>
            </a:pPr>
            <a:r>
              <a:rPr lang="en-US" dirty="0"/>
              <a:t>Dependence of Monetary Policy</a:t>
            </a:r>
          </a:p>
          <a:p>
            <a:endParaRPr lang="en-US" dirty="0"/>
          </a:p>
        </p:txBody>
      </p:sp>
    </p:spTree>
    <p:extLst>
      <p:ext uri="{BB962C8B-B14F-4D97-AF65-F5344CB8AC3E}">
        <p14:creationId xmlns:p14="http://schemas.microsoft.com/office/powerpoint/2010/main" val="3571385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D5BB6-C760-44BA-A1DD-363DDFE9F2D3}"/>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6EFBF1E2-3922-45BA-9B09-F9F490B2FC8F}"/>
              </a:ext>
            </a:extLst>
          </p:cNvPr>
          <p:cNvSpPr>
            <a:spLocks noGrp="1"/>
          </p:cNvSpPr>
          <p:nvPr>
            <p:ph idx="1"/>
          </p:nvPr>
        </p:nvSpPr>
        <p:spPr>
          <a:xfrm>
            <a:off x="1104900" y="1391728"/>
            <a:ext cx="9982200" cy="4780472"/>
          </a:xfrm>
        </p:spPr>
        <p:txBody>
          <a:bodyPr/>
          <a:lstStyle/>
          <a:p>
            <a:r>
              <a:rPr lang="en-US" dirty="0"/>
              <a:t>The Bretton Woods system, which stabilized the global financial situation for more than two decades through a fixed exchange system, collapsed. Under the floating exchange rate regime, different countries have created a variety of policy combinations to manage their economy in an increasingly volatile environment.</a:t>
            </a:r>
          </a:p>
          <a:p>
            <a:r>
              <a:rPr lang="en-US" dirty="0"/>
              <a:t>To manage or manipulate the exchange rate is related to the management of the value of different currencies by respective governments. Some countries want to have a stronger currency, some a weaker currency, depending on their different needs and development agendas. </a:t>
            </a:r>
          </a:p>
          <a:p>
            <a:r>
              <a:rPr lang="en-US" dirty="0"/>
              <a:t>The floating exchange rate depends more on the foreign exchange market, which created a huge incentive for foreign exchange speculative and speculative attacks on certain currencies, especially the weak link in international finance. </a:t>
            </a:r>
          </a:p>
          <a:p>
            <a:r>
              <a:rPr lang="en-US" dirty="0"/>
              <a:t>Why some countries want to have flexible or fixed exchange rate, free flow of capital or capital control, stronger (hard) currency or weaker (soft) currency, we have to look into both society-centered and state-centered approaches for explanation.</a:t>
            </a:r>
          </a:p>
        </p:txBody>
      </p:sp>
    </p:spTree>
    <p:extLst>
      <p:ext uri="{BB962C8B-B14F-4D97-AF65-F5344CB8AC3E}">
        <p14:creationId xmlns:p14="http://schemas.microsoft.com/office/powerpoint/2010/main" val="4027826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6DDA1-93ED-4CD6-B3C7-E72ED3DDB177}"/>
              </a:ext>
            </a:extLst>
          </p:cNvPr>
          <p:cNvSpPr>
            <a:spLocks noGrp="1"/>
          </p:cNvSpPr>
          <p:nvPr>
            <p:ph type="title"/>
          </p:nvPr>
        </p:nvSpPr>
        <p:spPr/>
        <p:txBody>
          <a:bodyPr/>
          <a:lstStyle/>
          <a:p>
            <a:r>
              <a:rPr lang="en-US" dirty="0"/>
              <a:t>My Shots During Occupy Wall Street Movements in 2011</a:t>
            </a:r>
          </a:p>
        </p:txBody>
      </p:sp>
      <p:pic>
        <p:nvPicPr>
          <p:cNvPr id="9" name="Content Placeholder 8">
            <a:extLst>
              <a:ext uri="{FF2B5EF4-FFF2-40B4-BE49-F238E27FC236}">
                <a16:creationId xmlns:a16="http://schemas.microsoft.com/office/drawing/2014/main" id="{65F92433-187D-46C4-992D-0EE69F8B9C6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40279" y="1391728"/>
            <a:ext cx="7197564" cy="4780472"/>
          </a:xfrm>
        </p:spPr>
      </p:pic>
    </p:spTree>
    <p:extLst>
      <p:ext uri="{BB962C8B-B14F-4D97-AF65-F5344CB8AC3E}">
        <p14:creationId xmlns:p14="http://schemas.microsoft.com/office/powerpoint/2010/main" val="1777367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561BB6-D76A-4FB9-BF7C-FE2BC72D38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90158" y="994913"/>
            <a:ext cx="7486145" cy="4972141"/>
          </a:xfrm>
          <a:prstGeom prst="rect">
            <a:avLst/>
          </a:prstGeom>
        </p:spPr>
      </p:pic>
    </p:spTree>
    <p:extLst>
      <p:ext uri="{BB962C8B-B14F-4D97-AF65-F5344CB8AC3E}">
        <p14:creationId xmlns:p14="http://schemas.microsoft.com/office/powerpoint/2010/main" val="3882507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ACE104-74C6-41E0-B5AF-031CA943A6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67298" y="796357"/>
            <a:ext cx="8247660" cy="5477923"/>
          </a:xfrm>
          <a:prstGeom prst="rect">
            <a:avLst/>
          </a:prstGeom>
        </p:spPr>
      </p:pic>
    </p:spTree>
    <p:extLst>
      <p:ext uri="{BB962C8B-B14F-4D97-AF65-F5344CB8AC3E}">
        <p14:creationId xmlns:p14="http://schemas.microsoft.com/office/powerpoint/2010/main" val="3337262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3E724B7-7A92-430C-B650-DEA03B2A67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8445" y="693310"/>
            <a:ext cx="8498054" cy="5644230"/>
          </a:xfrm>
          <a:prstGeom prst="rect">
            <a:avLst/>
          </a:prstGeom>
        </p:spPr>
      </p:pic>
    </p:spTree>
    <p:extLst>
      <p:ext uri="{BB962C8B-B14F-4D97-AF65-F5344CB8AC3E}">
        <p14:creationId xmlns:p14="http://schemas.microsoft.com/office/powerpoint/2010/main" val="522991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095A67-3FB8-44CC-A0AB-C63A8EA2D7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5796" y="579536"/>
            <a:ext cx="8367623" cy="5557601"/>
          </a:xfrm>
          <a:prstGeom prst="rect">
            <a:avLst/>
          </a:prstGeom>
        </p:spPr>
      </p:pic>
    </p:spTree>
    <p:extLst>
      <p:ext uri="{BB962C8B-B14F-4D97-AF65-F5344CB8AC3E}">
        <p14:creationId xmlns:p14="http://schemas.microsoft.com/office/powerpoint/2010/main" val="718717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Introductory Remarks</a:t>
            </a:r>
          </a:p>
        </p:txBody>
      </p:sp>
      <p:sp>
        <p:nvSpPr>
          <p:cNvPr id="14" name="Content Placeholder 13"/>
          <p:cNvSpPr>
            <a:spLocks noGrp="1"/>
          </p:cNvSpPr>
          <p:nvPr>
            <p:ph idx="1"/>
          </p:nvPr>
        </p:nvSpPr>
        <p:spPr>
          <a:xfrm>
            <a:off x="1104900" y="1299713"/>
            <a:ext cx="9982200" cy="4872487"/>
          </a:xfrm>
        </p:spPr>
        <p:txBody>
          <a:bodyPr/>
          <a:lstStyle/>
          <a:p>
            <a:r>
              <a:rPr lang="en-US" dirty="0"/>
              <a:t>If the post-WWII arrangement, namely the Bretton Woods system, had helped the recovery of American allies in Europe and Asia, why did the U.S. feel more burdened by it in the 1960s? Why did the Nixon Administration finally abandon it in 1973?</a:t>
            </a:r>
          </a:p>
          <a:p>
            <a:r>
              <a:rPr lang="en-US" dirty="0"/>
              <a:t>Why has the U.S. been perceived to have changed from a benign hegemon to a predatory hegemon?</a:t>
            </a:r>
          </a:p>
          <a:p>
            <a:r>
              <a:rPr lang="en-US" dirty="0"/>
              <a:t>The liberalization of capital flow has been a major policy advocated by the U.S., especially since the Clinton Administration. Why did the U.S. actively push for such a liberalization as an important part of globalization? How has this policy caused the outsourcing and off-shoring in the U.S.?</a:t>
            </a:r>
          </a:p>
          <a:p>
            <a:r>
              <a:rPr lang="en-US" dirty="0"/>
              <a:t>As the picture in my title page indicates, Occupy Wall Street movement targeted U.S. financers and global bankers after the 2008 Financial Meltdown. How can we relate the major principles and mechanisms discussed in this section to financial crisis? </a:t>
            </a:r>
          </a:p>
        </p:txBody>
      </p:sp>
    </p:spTree>
    <p:extLst>
      <p:ext uri="{BB962C8B-B14F-4D97-AF65-F5344CB8AC3E}">
        <p14:creationId xmlns:p14="http://schemas.microsoft.com/office/powerpoint/2010/main" val="165425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A9C765-36E8-44D1-9373-DC397E0483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5833" y="707817"/>
            <a:ext cx="8695427" cy="5775321"/>
          </a:xfrm>
          <a:prstGeom prst="rect">
            <a:avLst/>
          </a:prstGeom>
        </p:spPr>
      </p:pic>
    </p:spTree>
    <p:extLst>
      <p:ext uri="{BB962C8B-B14F-4D97-AF65-F5344CB8AC3E}">
        <p14:creationId xmlns:p14="http://schemas.microsoft.com/office/powerpoint/2010/main" val="1000226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351318-6189-481A-8FC9-0929CDEF0D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98142" y="741421"/>
            <a:ext cx="8189345" cy="5439192"/>
          </a:xfrm>
          <a:prstGeom prst="rect">
            <a:avLst/>
          </a:prstGeom>
        </p:spPr>
      </p:pic>
    </p:spTree>
    <p:extLst>
      <p:ext uri="{BB962C8B-B14F-4D97-AF65-F5344CB8AC3E}">
        <p14:creationId xmlns:p14="http://schemas.microsoft.com/office/powerpoint/2010/main" val="2012015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2916F9-24FC-4618-A5EC-DB3F63EC04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42868" y="678612"/>
            <a:ext cx="8527065" cy="5663498"/>
          </a:xfrm>
          <a:prstGeom prst="rect">
            <a:avLst/>
          </a:prstGeom>
        </p:spPr>
      </p:pic>
    </p:spTree>
    <p:extLst>
      <p:ext uri="{BB962C8B-B14F-4D97-AF65-F5344CB8AC3E}">
        <p14:creationId xmlns:p14="http://schemas.microsoft.com/office/powerpoint/2010/main" val="1561319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5755CF-F344-4B6E-BEE0-0D5124A7A7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99706" y="667109"/>
            <a:ext cx="8658725" cy="5750944"/>
          </a:xfrm>
          <a:prstGeom prst="rect">
            <a:avLst/>
          </a:prstGeom>
        </p:spPr>
      </p:pic>
    </p:spTree>
    <p:extLst>
      <p:ext uri="{BB962C8B-B14F-4D97-AF65-F5344CB8AC3E}">
        <p14:creationId xmlns:p14="http://schemas.microsoft.com/office/powerpoint/2010/main" val="2057541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FC45AC-9DB9-45C2-8026-217E02D6E7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4845" y="724468"/>
            <a:ext cx="8377541" cy="5564188"/>
          </a:xfrm>
          <a:prstGeom prst="rect">
            <a:avLst/>
          </a:prstGeom>
        </p:spPr>
      </p:pic>
    </p:spTree>
    <p:extLst>
      <p:ext uri="{BB962C8B-B14F-4D97-AF65-F5344CB8AC3E}">
        <p14:creationId xmlns:p14="http://schemas.microsoft.com/office/powerpoint/2010/main" val="62534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A3924D-80BB-4F3D-8AB5-4D8E94DA0F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84661" y="661358"/>
            <a:ext cx="8615431" cy="5722189"/>
          </a:xfrm>
          <a:prstGeom prst="rect">
            <a:avLst/>
          </a:prstGeom>
        </p:spPr>
      </p:pic>
    </p:spTree>
    <p:extLst>
      <p:ext uri="{BB962C8B-B14F-4D97-AF65-F5344CB8AC3E}">
        <p14:creationId xmlns:p14="http://schemas.microsoft.com/office/powerpoint/2010/main" val="2951437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140A6C-E697-4D3E-93B5-5CB64466D9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1622" y="775626"/>
            <a:ext cx="8521315" cy="5659680"/>
          </a:xfrm>
          <a:prstGeom prst="rect">
            <a:avLst/>
          </a:prstGeom>
        </p:spPr>
      </p:pic>
    </p:spTree>
    <p:extLst>
      <p:ext uri="{BB962C8B-B14F-4D97-AF65-F5344CB8AC3E}">
        <p14:creationId xmlns:p14="http://schemas.microsoft.com/office/powerpoint/2010/main" val="1301152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383AA5-16F1-480E-9647-5F6C628CF5ED}"/>
              </a:ext>
            </a:extLst>
          </p:cNvPr>
          <p:cNvPicPr>
            <a:picLocks noChangeAspect="1"/>
          </p:cNvPicPr>
          <p:nvPr/>
        </p:nvPicPr>
        <p:blipFill>
          <a:blip r:embed="rId2"/>
          <a:stretch>
            <a:fillRect/>
          </a:stretch>
        </p:blipFill>
        <p:spPr>
          <a:xfrm>
            <a:off x="1966823" y="816219"/>
            <a:ext cx="3466002" cy="5225562"/>
          </a:xfrm>
          <a:prstGeom prst="rect">
            <a:avLst/>
          </a:prstGeom>
        </p:spPr>
      </p:pic>
      <p:sp>
        <p:nvSpPr>
          <p:cNvPr id="3" name="TextBox 2">
            <a:extLst>
              <a:ext uri="{FF2B5EF4-FFF2-40B4-BE49-F238E27FC236}">
                <a16:creationId xmlns:a16="http://schemas.microsoft.com/office/drawing/2014/main" id="{88A2740D-43A6-443B-B25D-15FFAEBF00C4}"/>
              </a:ext>
            </a:extLst>
          </p:cNvPr>
          <p:cNvSpPr txBox="1"/>
          <p:nvPr/>
        </p:nvSpPr>
        <p:spPr>
          <a:xfrm>
            <a:off x="6573328" y="1081176"/>
            <a:ext cx="4307457" cy="3539430"/>
          </a:xfrm>
          <a:prstGeom prst="rect">
            <a:avLst/>
          </a:prstGeom>
          <a:noFill/>
        </p:spPr>
        <p:txBody>
          <a:bodyPr wrap="square" rtlCol="0">
            <a:spAutoFit/>
          </a:bodyPr>
          <a:lstStyle/>
          <a:p>
            <a:r>
              <a:rPr lang="en-US" sz="3200" dirty="0"/>
              <a:t>The philosophers have only interpreted the world in various ways; the point, however, is to change it.</a:t>
            </a:r>
          </a:p>
          <a:p>
            <a:endParaRPr lang="en-US" sz="3200" dirty="0"/>
          </a:p>
          <a:p>
            <a:pPr lvl="4"/>
            <a:r>
              <a:rPr lang="en-US" sz="3200" dirty="0"/>
              <a:t>--Karl Marx</a:t>
            </a:r>
          </a:p>
        </p:txBody>
      </p:sp>
    </p:spTree>
    <p:extLst>
      <p:ext uri="{BB962C8B-B14F-4D97-AF65-F5344CB8AC3E}">
        <p14:creationId xmlns:p14="http://schemas.microsoft.com/office/powerpoint/2010/main" val="643467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88435-2B44-4AFB-B317-35D75C8C0232}"/>
              </a:ext>
            </a:extLst>
          </p:cNvPr>
          <p:cNvSpPr>
            <a:spLocks noGrp="1"/>
          </p:cNvSpPr>
          <p:nvPr>
            <p:ph type="title"/>
          </p:nvPr>
        </p:nvSpPr>
        <p:spPr/>
        <p:txBody>
          <a:bodyPr/>
          <a:lstStyle/>
          <a:p>
            <a:r>
              <a:rPr lang="en-US" dirty="0">
                <a:solidFill>
                  <a:srgbClr val="4D5156"/>
                </a:solidFill>
                <a:latin typeface="arial" panose="020B0604020202020204" pitchFamily="34" charset="0"/>
              </a:rPr>
              <a:t>Bretton Woods system of fixed currency exchange rates.</a:t>
            </a:r>
            <a:endParaRPr lang="en-US" dirty="0"/>
          </a:p>
        </p:txBody>
      </p:sp>
      <p:sp>
        <p:nvSpPr>
          <p:cNvPr id="3" name="Content Placeholder 2">
            <a:extLst>
              <a:ext uri="{FF2B5EF4-FFF2-40B4-BE49-F238E27FC236}">
                <a16:creationId xmlns:a16="http://schemas.microsoft.com/office/drawing/2014/main" id="{92C83845-BAF0-4FA7-838B-1284FC19B0ED}"/>
              </a:ext>
            </a:extLst>
          </p:cNvPr>
          <p:cNvSpPr>
            <a:spLocks noGrp="1"/>
          </p:cNvSpPr>
          <p:nvPr>
            <p:ph idx="1"/>
          </p:nvPr>
        </p:nvSpPr>
        <p:spPr/>
        <p:txBody>
          <a:bodyPr/>
          <a:lstStyle/>
          <a:p>
            <a:r>
              <a:rPr lang="en-US" sz="2800" dirty="0"/>
              <a:t>Now we have known that under the Bretton Woods system, the U.S. acted as the global hegemon and used U.S. dollar (at $35 per ounce fixed rate) to create a fixed currency exchange, although not a gold standard, but as good as the gold standard.</a:t>
            </a:r>
          </a:p>
          <a:p>
            <a:r>
              <a:rPr lang="en-US" sz="2800" dirty="0"/>
              <a:t>But this system had an intrinsic contradiction that was pointed by the economist Robert Triffin in 1959 at a congressional hearing.</a:t>
            </a:r>
          </a:p>
          <a:p>
            <a:pPr marL="0" indent="0">
              <a:buNone/>
            </a:pPr>
            <a:r>
              <a:rPr lang="en-US" dirty="0"/>
              <a:t>  </a:t>
            </a:r>
          </a:p>
        </p:txBody>
      </p:sp>
    </p:spTree>
    <p:extLst>
      <p:ext uri="{BB962C8B-B14F-4D97-AF65-F5344CB8AC3E}">
        <p14:creationId xmlns:p14="http://schemas.microsoft.com/office/powerpoint/2010/main" val="3097883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CDA77-AAA0-4B80-A653-649FD6F6C080}"/>
              </a:ext>
            </a:extLst>
          </p:cNvPr>
          <p:cNvSpPr>
            <a:spLocks noGrp="1"/>
          </p:cNvSpPr>
          <p:nvPr>
            <p:ph type="title"/>
          </p:nvPr>
        </p:nvSpPr>
        <p:spPr/>
        <p:txBody>
          <a:bodyPr/>
          <a:lstStyle/>
          <a:p>
            <a:r>
              <a:rPr lang="en-US" dirty="0"/>
              <a:t>Triffin Dilemma (Triffin Paradox)</a:t>
            </a:r>
          </a:p>
        </p:txBody>
      </p:sp>
      <p:sp>
        <p:nvSpPr>
          <p:cNvPr id="3" name="Content Placeholder 2">
            <a:extLst>
              <a:ext uri="{FF2B5EF4-FFF2-40B4-BE49-F238E27FC236}">
                <a16:creationId xmlns:a16="http://schemas.microsoft.com/office/drawing/2014/main" id="{A5AD0C0B-6B01-471E-98A4-D6B21C685547}"/>
              </a:ext>
            </a:extLst>
          </p:cNvPr>
          <p:cNvSpPr>
            <a:spLocks noGrp="1"/>
          </p:cNvSpPr>
          <p:nvPr>
            <p:ph idx="1"/>
          </p:nvPr>
        </p:nvSpPr>
        <p:spPr>
          <a:xfrm>
            <a:off x="1104900" y="1236453"/>
            <a:ext cx="9982200" cy="4935747"/>
          </a:xfrm>
        </p:spPr>
        <p:txBody>
          <a:bodyPr/>
          <a:lstStyle/>
          <a:p>
            <a:r>
              <a:rPr lang="en-US" dirty="0"/>
              <a:t>Robert Triffin, a Belgian-American economist (1911-1993)</a:t>
            </a:r>
          </a:p>
          <a:p>
            <a:r>
              <a:rPr lang="en-US" dirty="0"/>
              <a:t>In October 1959, Triffin, then a Yale professor, testified in front of Congressional Joint Economic Committee and announced that the U.S. dollar could not survive as the world's reserve currency without requiring the United States to run ever-growing deficits. </a:t>
            </a:r>
          </a:p>
          <a:p>
            <a:r>
              <a:rPr lang="en-US" dirty="0"/>
              <a:t>A popular reserve currency lifts its exchange rate, which hurts the currency-issuing country's exports, leading to a trade deficit.</a:t>
            </a:r>
          </a:p>
          <a:p>
            <a:r>
              <a:rPr lang="en-US" dirty="0"/>
              <a:t>The difficulty of exporting for U.S. hurts the American economy and causes long-term decline of U.S. economy.</a:t>
            </a:r>
          </a:p>
          <a:p>
            <a:r>
              <a:rPr lang="en-US" dirty="0"/>
              <a:t>As trade deficit persists, it creates the dollar glut--the accumulation of the United States dollar outside the US exploded. </a:t>
            </a:r>
          </a:p>
          <a:p>
            <a:r>
              <a:rPr lang="en-US" dirty="0"/>
              <a:t>If countries that hold U.S. dollars start worrying about the long-term health of U.S. economy and the value of U.S. dollar, they might want to redeem dollar for gold.</a:t>
            </a:r>
          </a:p>
        </p:txBody>
      </p:sp>
    </p:spTree>
    <p:extLst>
      <p:ext uri="{BB962C8B-B14F-4D97-AF65-F5344CB8AC3E}">
        <p14:creationId xmlns:p14="http://schemas.microsoft.com/office/powerpoint/2010/main" val="3809166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B4CA9-DA72-4B29-9F34-6C11F3A6F6DE}"/>
              </a:ext>
            </a:extLst>
          </p:cNvPr>
          <p:cNvSpPr>
            <a:spLocks noGrp="1"/>
          </p:cNvSpPr>
          <p:nvPr>
            <p:ph type="title"/>
          </p:nvPr>
        </p:nvSpPr>
        <p:spPr/>
        <p:txBody>
          <a:bodyPr/>
          <a:lstStyle/>
          <a:p>
            <a:r>
              <a:rPr lang="en-US" dirty="0"/>
              <a:t>The Dollar Overhang</a:t>
            </a:r>
          </a:p>
        </p:txBody>
      </p:sp>
      <p:sp>
        <p:nvSpPr>
          <p:cNvPr id="3" name="Content Placeholder 2">
            <a:extLst>
              <a:ext uri="{FF2B5EF4-FFF2-40B4-BE49-F238E27FC236}">
                <a16:creationId xmlns:a16="http://schemas.microsoft.com/office/drawing/2014/main" id="{08E1F2BB-8A4D-4E4B-9402-7B4CE019F161}"/>
              </a:ext>
            </a:extLst>
          </p:cNvPr>
          <p:cNvSpPr>
            <a:spLocks noGrp="1"/>
          </p:cNvSpPr>
          <p:nvPr>
            <p:ph idx="1"/>
          </p:nvPr>
        </p:nvSpPr>
        <p:spPr/>
        <p:txBody>
          <a:bodyPr>
            <a:normAutofit lnSpcReduction="10000"/>
          </a:bodyPr>
          <a:lstStyle/>
          <a:p>
            <a:r>
              <a:rPr lang="en-US" dirty="0"/>
              <a:t>Due to money flowing out of the country through the Marshall Plan, U.S. military budget (especially the Korean War) and Americans buying foreign goods, the number of U.S. dollars in circulation exceeded the amount of gold that was backing them up in 1959. </a:t>
            </a:r>
          </a:p>
          <a:p>
            <a:r>
              <a:rPr lang="en-US" dirty="0"/>
              <a:t>In the 1960s, West Germany and Japan became two economic powerhouses in the world and kept exporting to U.S. Fortunately these two countries were U.S. allies that owed their economic successes to American strategic protection and market access, so they carefully helped the U.S. by keeping U.S. dollars. </a:t>
            </a:r>
          </a:p>
          <a:p>
            <a:r>
              <a:rPr lang="en-US" dirty="0"/>
              <a:t>However, by the early 1960s, the glut had caused more dollars to be available outside the US than gold was in its Treasury. If foreign countries started redeeming their dollar for gold, that could deplete U.S. gold reserve. </a:t>
            </a:r>
          </a:p>
          <a:p>
            <a:r>
              <a:rPr lang="en-US" dirty="0"/>
              <a:t>Actually a black market for U.S. dollar was formed, where U.S. dollar was sold below the official value under the fixed exchange rate within the Bretton Woods system. This led many speculative attacks on U.S. dollar. </a:t>
            </a:r>
          </a:p>
        </p:txBody>
      </p:sp>
    </p:spTree>
    <p:extLst>
      <p:ext uri="{BB962C8B-B14F-4D97-AF65-F5344CB8AC3E}">
        <p14:creationId xmlns:p14="http://schemas.microsoft.com/office/powerpoint/2010/main" val="797585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84E7E-2EF2-4468-B447-458DC7D945CD}"/>
              </a:ext>
            </a:extLst>
          </p:cNvPr>
          <p:cNvSpPr>
            <a:spLocks noGrp="1"/>
          </p:cNvSpPr>
          <p:nvPr>
            <p:ph type="title"/>
          </p:nvPr>
        </p:nvSpPr>
        <p:spPr/>
        <p:txBody>
          <a:bodyPr/>
          <a:lstStyle/>
          <a:p>
            <a:r>
              <a:rPr lang="en-US" dirty="0"/>
              <a:t>Dollar Glut and Dollar Overhang, Oatley, p. 217</a:t>
            </a:r>
          </a:p>
        </p:txBody>
      </p:sp>
      <p:sp>
        <p:nvSpPr>
          <p:cNvPr id="3" name="Content Placeholder 2">
            <a:extLst>
              <a:ext uri="{FF2B5EF4-FFF2-40B4-BE49-F238E27FC236}">
                <a16:creationId xmlns:a16="http://schemas.microsoft.com/office/drawing/2014/main" id="{A137DD3A-34F2-448B-B7EB-ACBEF64AAAA7}"/>
              </a:ext>
            </a:extLst>
          </p:cNvPr>
          <p:cNvSpPr>
            <a:spLocks noGrp="1"/>
          </p:cNvSpPr>
          <p:nvPr>
            <p:ph idx="1"/>
          </p:nvPr>
        </p:nvSpPr>
        <p:spPr/>
        <p:txBody>
          <a:bodyPr/>
          <a:lstStyle/>
          <a:p>
            <a:r>
              <a:rPr lang="en-US" dirty="0"/>
              <a:t>“The progression of dollar overhand can be seen in the evolution of foreign dollar holdings and the U.S. gold stock during the 1950s and 1960s. In 1948, foreigners held a total of $7.3 billion against U.S. gold holding of $24.8 billion. In this period, there was no uncertainty regarding the American ability to redeem all outstanding foreign claims on U.S. gold. By 1959, foreign dollar holdings had increased to $19.4 billion, but U.S. gold holdings had fallen to $19.5 billion. By 1970, American gold holdings had fallen to $11 billion, while foreign claims against this gold had risen to $47 billion. Thus, persistent balance of payments deficits reduced the ability of the United States to meet foreign claims on American gold reserves at the official price of $35 an once.”</a:t>
            </a:r>
          </a:p>
          <a:p>
            <a:r>
              <a:rPr lang="en-US" dirty="0"/>
              <a:t>As we are going to see very soon, the 1973 Oil Crisis created a huge amount of “Petro-dollar” held by OPEC countries, many were hostile to the U.S. and the West. This turned the dollar overhang a huge national security issue for the U.S.</a:t>
            </a:r>
          </a:p>
        </p:txBody>
      </p:sp>
    </p:spTree>
    <p:extLst>
      <p:ext uri="{BB962C8B-B14F-4D97-AF65-F5344CB8AC3E}">
        <p14:creationId xmlns:p14="http://schemas.microsoft.com/office/powerpoint/2010/main" val="2948053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0E73A-8229-4786-9F5D-1FA6BD15ECA8}"/>
              </a:ext>
            </a:extLst>
          </p:cNvPr>
          <p:cNvSpPr>
            <a:spLocks noGrp="1"/>
          </p:cNvSpPr>
          <p:nvPr>
            <p:ph type="title"/>
          </p:nvPr>
        </p:nvSpPr>
        <p:spPr/>
        <p:txBody>
          <a:bodyPr/>
          <a:lstStyle/>
          <a:p>
            <a:r>
              <a:rPr lang="en-US" dirty="0"/>
              <a:t>The Stagflation and Double Deficits</a:t>
            </a:r>
          </a:p>
        </p:txBody>
      </p:sp>
      <p:sp>
        <p:nvSpPr>
          <p:cNvPr id="3" name="Content Placeholder 2">
            <a:extLst>
              <a:ext uri="{FF2B5EF4-FFF2-40B4-BE49-F238E27FC236}">
                <a16:creationId xmlns:a16="http://schemas.microsoft.com/office/drawing/2014/main" id="{22E1D1E8-3B63-45AA-B4D4-7D851A75D353}"/>
              </a:ext>
            </a:extLst>
          </p:cNvPr>
          <p:cNvSpPr>
            <a:spLocks noGrp="1"/>
          </p:cNvSpPr>
          <p:nvPr>
            <p:ph idx="1"/>
          </p:nvPr>
        </p:nvSpPr>
        <p:spPr>
          <a:xfrm>
            <a:off x="1104900" y="1339970"/>
            <a:ext cx="9982200" cy="4832230"/>
          </a:xfrm>
        </p:spPr>
        <p:txBody>
          <a:bodyPr>
            <a:normAutofit lnSpcReduction="10000"/>
          </a:bodyPr>
          <a:lstStyle/>
          <a:p>
            <a:r>
              <a:rPr lang="en-US" dirty="0"/>
              <a:t>Expansionary and Inflationary Economy</a:t>
            </a:r>
          </a:p>
          <a:p>
            <a:pPr marL="0" indent="0">
              <a:buNone/>
            </a:pPr>
            <a:r>
              <a:rPr lang="en-US" dirty="0"/>
              <a:t>In the 1960s, the U.S. not only escalated its involvement in Vietnam where huge amount of money was poured in, the Great Society program at home was also very expensive. Inflation became a big issue.</a:t>
            </a:r>
          </a:p>
          <a:p>
            <a:r>
              <a:rPr lang="en-US" dirty="0"/>
              <a:t>Double Deficits: Budget Deficit and Trade Deficit</a:t>
            </a:r>
          </a:p>
          <a:p>
            <a:pPr marL="0" indent="0">
              <a:buNone/>
            </a:pPr>
            <a:r>
              <a:rPr lang="en-US" dirty="0"/>
              <a:t>A vicious circle appeared: the Federal government ran budget deficit, it had to borrow money from the money market. Uncle Sam’s size and its good credibility made it become an attractive borrower. Foreign capital flow into the U.S. created an upward pressure upon the U.S. dollar, a strong dollar further hamper the U.S. exports.</a:t>
            </a:r>
          </a:p>
          <a:p>
            <a:r>
              <a:rPr lang="en-US" dirty="0"/>
              <a:t>Now we come back to our discussion before on the crisis of Keynesianism in U.S.: the phenomenon of Stagflation: economic stagnation going hand in hand with the monetary inflation.  </a:t>
            </a:r>
          </a:p>
          <a:p>
            <a:r>
              <a:rPr lang="en-US" dirty="0"/>
              <a:t>U.S. had to find a way out. But an exit strategy is constrained by a famous trilemma.</a:t>
            </a:r>
          </a:p>
        </p:txBody>
      </p:sp>
    </p:spTree>
    <p:extLst>
      <p:ext uri="{BB962C8B-B14F-4D97-AF65-F5344CB8AC3E}">
        <p14:creationId xmlns:p14="http://schemas.microsoft.com/office/powerpoint/2010/main" val="1815059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962A1-EBA2-4032-9865-ACD7F37FCD0B}"/>
              </a:ext>
            </a:extLst>
          </p:cNvPr>
          <p:cNvSpPr>
            <a:spLocks noGrp="1"/>
          </p:cNvSpPr>
          <p:nvPr>
            <p:ph type="title"/>
          </p:nvPr>
        </p:nvSpPr>
        <p:spPr/>
        <p:txBody>
          <a:bodyPr/>
          <a:lstStyle/>
          <a:p>
            <a:r>
              <a:rPr lang="en-US" dirty="0"/>
              <a:t>Mundell Trilemma: The Unholy Trinity</a:t>
            </a:r>
          </a:p>
        </p:txBody>
      </p:sp>
      <p:sp>
        <p:nvSpPr>
          <p:cNvPr id="3" name="Content Placeholder 2">
            <a:extLst>
              <a:ext uri="{FF2B5EF4-FFF2-40B4-BE49-F238E27FC236}">
                <a16:creationId xmlns:a16="http://schemas.microsoft.com/office/drawing/2014/main" id="{AD48C48A-04D3-4923-9B62-7CD5E96AB6C2}"/>
              </a:ext>
            </a:extLst>
          </p:cNvPr>
          <p:cNvSpPr>
            <a:spLocks noGrp="1"/>
          </p:cNvSpPr>
          <p:nvPr>
            <p:ph idx="1"/>
          </p:nvPr>
        </p:nvSpPr>
        <p:spPr>
          <a:xfrm>
            <a:off x="1104900" y="1351472"/>
            <a:ext cx="9982200" cy="4820728"/>
          </a:xfrm>
        </p:spPr>
        <p:txBody>
          <a:bodyPr>
            <a:normAutofit fontScale="92500" lnSpcReduction="20000"/>
          </a:bodyPr>
          <a:lstStyle/>
          <a:p>
            <a:r>
              <a:rPr lang="en-US" dirty="0"/>
              <a:t>Robert Mundell: 1999 Nobel Prize Winner in Economics</a:t>
            </a:r>
          </a:p>
          <a:p>
            <a:r>
              <a:rPr lang="en-US" dirty="0"/>
              <a:t>Also The Mundell-Fleming Model</a:t>
            </a:r>
          </a:p>
          <a:p>
            <a:r>
              <a:rPr lang="en-US" dirty="0"/>
              <a:t>Content:</a:t>
            </a:r>
          </a:p>
          <a:p>
            <a:pPr marL="457200" indent="-457200">
              <a:buAutoNum type="arabicPeriod"/>
            </a:pPr>
            <a:r>
              <a:rPr lang="en-US" dirty="0"/>
              <a:t>Fixed exchange rate</a:t>
            </a:r>
          </a:p>
          <a:p>
            <a:pPr marL="457200" indent="-457200">
              <a:buAutoNum type="arabicPeriod"/>
            </a:pPr>
            <a:r>
              <a:rPr lang="en-US" dirty="0"/>
              <a:t>Autonomy of monetary policy</a:t>
            </a:r>
          </a:p>
          <a:p>
            <a:pPr marL="457200" indent="-457200">
              <a:buAutoNum type="arabicPeriod"/>
            </a:pPr>
            <a:r>
              <a:rPr lang="en-US" dirty="0"/>
              <a:t>Free flow of capital (capital mobility)</a:t>
            </a:r>
          </a:p>
          <a:p>
            <a:r>
              <a:rPr lang="en-US" dirty="0"/>
              <a:t>The Impossible Trinity: Mundell explained that among all the above three desiderata, you can get only two at the cost of the third. Think about all different combinations. </a:t>
            </a:r>
          </a:p>
          <a:p>
            <a:r>
              <a:rPr lang="en-US" dirty="0"/>
              <a:t>The Post WWII Arrangement under Bretton Woods system</a:t>
            </a:r>
          </a:p>
          <a:p>
            <a:pPr marL="0" indent="0">
              <a:buNone/>
            </a:pPr>
            <a:r>
              <a:rPr lang="en-US" dirty="0"/>
              <a:t>As we have discussed before, the U.S. dollar fixed with gold offered the fixed exchange rate, the embedded liberalism gave countries autonomy in monetary policy, so the capital mobility was restricted. This is the foundation for the stability of the Bretton Woods system.</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2363258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Crisis of U.S. Economy and the Collapse of the Bretton Woods System</a:t>
            </a:r>
          </a:p>
        </p:txBody>
      </p:sp>
      <p:sp>
        <p:nvSpPr>
          <p:cNvPr id="3" name="Content Placeholder 2"/>
          <p:cNvSpPr>
            <a:spLocks noGrp="1"/>
          </p:cNvSpPr>
          <p:nvPr>
            <p:ph idx="1"/>
          </p:nvPr>
        </p:nvSpPr>
        <p:spPr>
          <a:xfrm>
            <a:off x="1104900" y="1374475"/>
            <a:ext cx="9982200" cy="4797725"/>
          </a:xfrm>
        </p:spPr>
        <p:txBody>
          <a:bodyPr/>
          <a:lstStyle/>
          <a:p>
            <a:r>
              <a:rPr lang="en-US" dirty="0"/>
              <a:t>On August 15, 1971, the United States under the Nixon Administration unilaterally pulled out of the Bretton Woods Accord (the Nixon Shock). The US abandoned the Gold Exchange Standard and left U.S. dollar to "float" (rise and fall according to market demand).</a:t>
            </a:r>
          </a:p>
          <a:p>
            <a:r>
              <a:rPr lang="en-US" dirty="0"/>
              <a:t>The 1973 oil crisis became the last straw to trigger an American economic crisis.</a:t>
            </a:r>
          </a:p>
          <a:p>
            <a:r>
              <a:rPr lang="en-US" dirty="0"/>
              <a:t>In October 1973, the members of the Organization of Arab Petroleum Exporting Countries (OPEC, as we have discussed in NIEO) proclaimed an oil embargo. By the end of the embargo in March 1974, the price of oil had risen nearly 400%, from US$3 per barrel to nearly $12 globally.</a:t>
            </a:r>
          </a:p>
          <a:p>
            <a:r>
              <a:rPr lang="en-US" dirty="0"/>
              <a:t>The Midas touch of oil: See the table below, this might be the first time that a huge amount of wealth (the estimated $1 trillion for the decade of 1971-1981) had been transferred from the developed countries to the developing countries, a reversal of long-term process of colonialism and neo-colonialism.</a:t>
            </a:r>
          </a:p>
        </p:txBody>
      </p:sp>
    </p:spTree>
    <p:extLst>
      <p:ext uri="{BB962C8B-B14F-4D97-AF65-F5344CB8AC3E}">
        <p14:creationId xmlns:p14="http://schemas.microsoft.com/office/powerpoint/2010/main" val="4025503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Academic Literature 16x9">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TF03431380.potx" id="{B573BD99-E105-4D2A-964B-B901A176567A}" vid="{B1D363B9-18DE-4874-9E2B-FD69B5C6548D}"/>
    </a:ext>
  </a:extLst>
</a:theme>
</file>

<file path=ppt/theme/theme2.xml><?xml version="1.0" encoding="utf-8"?>
<a:theme xmlns:a="http://schemas.openxmlformats.org/drawingml/2006/main" name="Office Them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APDescription xmlns="4873beb7-5857-4685-be1f-d57550cc96cc" xsi:nil="true"/>
    <AssetExpire xmlns="4873beb7-5857-4685-be1f-d57550cc96cc">2029-01-01T08:00:00+00:00</AssetExpire>
    <CampaignTagsTaxHTField0 xmlns="4873beb7-5857-4685-be1f-d57550cc96cc">
      <Terms xmlns="http://schemas.microsoft.com/office/infopath/2007/PartnerControls"/>
    </CampaignTagsTaxHTField0>
    <IntlLangReviewDate xmlns="4873beb7-5857-4685-be1f-d57550cc96cc" xsi:nil="true"/>
    <TPFriendlyName xmlns="4873beb7-5857-4685-be1f-d57550cc96cc" xsi:nil="true"/>
    <IntlLangReview xmlns="4873beb7-5857-4685-be1f-d57550cc96cc">false</IntlLangReview>
    <LocLastLocAttemptVersionLookup xmlns="4873beb7-5857-4685-be1f-d57550cc96cc">855024</LocLastLocAttemptVersionLookup>
    <PolicheckWords xmlns="4873beb7-5857-4685-be1f-d57550cc96cc" xsi:nil="true"/>
    <SubmitterId xmlns="4873beb7-5857-4685-be1f-d57550cc96cc" xsi:nil="true"/>
    <AcquiredFrom xmlns="4873beb7-5857-4685-be1f-d57550cc96cc">Internal MS</AcquiredFrom>
    <EditorialStatus xmlns="4873beb7-5857-4685-be1f-d57550cc96cc">Complete</EditorialStatus>
    <Markets xmlns="4873beb7-5857-4685-be1f-d57550cc96cc"/>
    <OriginAsset xmlns="4873beb7-5857-4685-be1f-d57550cc96cc" xsi:nil="true"/>
    <AssetStart xmlns="4873beb7-5857-4685-be1f-d57550cc96cc">2012-08-31T08:50:00+00:00</AssetStart>
    <FriendlyTitle xmlns="4873beb7-5857-4685-be1f-d57550cc96cc" xsi:nil="true"/>
    <MarketSpecific xmlns="4873beb7-5857-4685-be1f-d57550cc96cc">false</MarketSpecific>
    <TPNamespace xmlns="4873beb7-5857-4685-be1f-d57550cc96cc" xsi:nil="true"/>
    <PublishStatusLookup xmlns="4873beb7-5857-4685-be1f-d57550cc96cc">
      <Value>1616423</Value>
    </PublishStatusLookup>
    <APAuthor xmlns="4873beb7-5857-4685-be1f-d57550cc96cc">
      <UserInfo>
        <DisplayName>REDMOND\kristaa</DisplayName>
        <AccountId>136</AccountId>
        <AccountType/>
      </UserInfo>
    </APAuthor>
    <TPCommandLine xmlns="4873beb7-5857-4685-be1f-d57550cc96cc" xsi:nil="true"/>
    <IntlLangReviewer xmlns="4873beb7-5857-4685-be1f-d57550cc96cc" xsi:nil="true"/>
    <OpenTemplate xmlns="4873beb7-5857-4685-be1f-d57550cc96cc">true</OpenTemplate>
    <CSXSubmissionDate xmlns="4873beb7-5857-4685-be1f-d57550cc96cc" xsi:nil="true"/>
    <TaxCatchAll xmlns="4873beb7-5857-4685-be1f-d57550cc96cc"/>
    <Manager xmlns="4873beb7-5857-4685-be1f-d57550cc96cc" xsi:nil="true"/>
    <NumericId xmlns="4873beb7-5857-4685-be1f-d57550cc96cc" xsi:nil="true"/>
    <ParentAssetId xmlns="4873beb7-5857-4685-be1f-d57550cc96cc" xsi:nil="true"/>
    <OriginalSourceMarket xmlns="4873beb7-5857-4685-be1f-d57550cc96cc" xsi:nil="true"/>
    <ApprovalStatus xmlns="4873beb7-5857-4685-be1f-d57550cc96cc">InProgress</ApprovalStatus>
    <TPComponent xmlns="4873beb7-5857-4685-be1f-d57550cc96cc" xsi:nil="true"/>
    <EditorialTags xmlns="4873beb7-5857-4685-be1f-d57550cc96cc" xsi:nil="true"/>
    <TPExecutable xmlns="4873beb7-5857-4685-be1f-d57550cc96cc" xsi:nil="true"/>
    <TPLaunchHelpLink xmlns="4873beb7-5857-4685-be1f-d57550cc96cc" xsi:nil="true"/>
    <LocComments xmlns="4873beb7-5857-4685-be1f-d57550cc96cc" xsi:nil="true"/>
    <LocRecommendedHandoff xmlns="4873beb7-5857-4685-be1f-d57550cc96cc" xsi:nil="true"/>
    <SourceTitle xmlns="4873beb7-5857-4685-be1f-d57550cc96cc" xsi:nil="true"/>
    <CSXUpdate xmlns="4873beb7-5857-4685-be1f-d57550cc96cc">false</CSXUpdate>
    <IntlLocPriority xmlns="4873beb7-5857-4685-be1f-d57550cc96cc" xsi:nil="true"/>
    <UAProjectedTotalWords xmlns="4873beb7-5857-4685-be1f-d57550cc96cc" xsi:nil="true"/>
    <AssetType xmlns="4873beb7-5857-4685-be1f-d57550cc96cc">TP</AssetType>
    <MachineTranslated xmlns="4873beb7-5857-4685-be1f-d57550cc96cc">false</MachineTranslated>
    <OutputCachingOn xmlns="4873beb7-5857-4685-be1f-d57550cc96cc">false</OutputCachingOn>
    <TemplateStatus xmlns="4873beb7-5857-4685-be1f-d57550cc96cc">Complete</TemplateStatus>
    <IsSearchable xmlns="4873beb7-5857-4685-be1f-d57550cc96cc">true</IsSearchable>
    <ContentItem xmlns="4873beb7-5857-4685-be1f-d57550cc96cc" xsi:nil="true"/>
    <HandoffToMSDN xmlns="4873beb7-5857-4685-be1f-d57550cc96cc" xsi:nil="true"/>
    <ShowIn xmlns="4873beb7-5857-4685-be1f-d57550cc96cc">Show everywhere</ShowIn>
    <ThumbnailAssetId xmlns="4873beb7-5857-4685-be1f-d57550cc96cc" xsi:nil="true"/>
    <UALocComments xmlns="4873beb7-5857-4685-be1f-d57550cc96cc" xsi:nil="true"/>
    <UALocRecommendation xmlns="4873beb7-5857-4685-be1f-d57550cc96cc">Localize</UALocRecommendation>
    <LastModifiedDateTime xmlns="4873beb7-5857-4685-be1f-d57550cc96cc" xsi:nil="true"/>
    <LegacyData xmlns="4873beb7-5857-4685-be1f-d57550cc96cc" xsi:nil="true"/>
    <LocManualTestRequired xmlns="4873beb7-5857-4685-be1f-d57550cc96cc">false</LocManualTestRequired>
    <LocMarketGroupTiers2 xmlns="4873beb7-5857-4685-be1f-d57550cc96cc" xsi:nil="true"/>
    <ClipArtFilename xmlns="4873beb7-5857-4685-be1f-d57550cc96cc" xsi:nil="true"/>
    <TPApplication xmlns="4873beb7-5857-4685-be1f-d57550cc96cc" xsi:nil="true"/>
    <CSXHash xmlns="4873beb7-5857-4685-be1f-d57550cc96cc" xsi:nil="true"/>
    <DirectSourceMarket xmlns="4873beb7-5857-4685-be1f-d57550cc96cc" xsi:nil="true"/>
    <PrimaryImageGen xmlns="4873beb7-5857-4685-be1f-d57550cc96cc">true</PrimaryImageGen>
    <PlannedPubDate xmlns="4873beb7-5857-4685-be1f-d57550cc96cc" xsi:nil="true"/>
    <CSXSubmissionMarket xmlns="4873beb7-5857-4685-be1f-d57550cc96cc" xsi:nil="true"/>
    <Downloads xmlns="4873beb7-5857-4685-be1f-d57550cc96cc">0</Downloads>
    <ArtSampleDocs xmlns="4873beb7-5857-4685-be1f-d57550cc96cc" xsi:nil="true"/>
    <TrustLevel xmlns="4873beb7-5857-4685-be1f-d57550cc96cc">1 Microsoft Managed Content</TrustLevel>
    <BlockPublish xmlns="4873beb7-5857-4685-be1f-d57550cc96cc">false</BlockPublish>
    <TPLaunchHelpLinkType xmlns="4873beb7-5857-4685-be1f-d57550cc96cc">Template</TPLaunchHelpLinkType>
    <LocalizationTagsTaxHTField0 xmlns="4873beb7-5857-4685-be1f-d57550cc96cc">
      <Terms xmlns="http://schemas.microsoft.com/office/infopath/2007/PartnerControls"/>
    </LocalizationTagsTaxHTField0>
    <BusinessGroup xmlns="4873beb7-5857-4685-be1f-d57550cc96cc" xsi:nil="true"/>
    <Providers xmlns="4873beb7-5857-4685-be1f-d57550cc96cc" xsi:nil="true"/>
    <TemplateTemplateType xmlns="4873beb7-5857-4685-be1f-d57550cc96cc">PowerPoint Presentation Template</TemplateTemplateType>
    <TimesCloned xmlns="4873beb7-5857-4685-be1f-d57550cc96cc" xsi:nil="true"/>
    <TPAppVersion xmlns="4873beb7-5857-4685-be1f-d57550cc96cc" xsi:nil="true"/>
    <VoteCount xmlns="4873beb7-5857-4685-be1f-d57550cc96cc" xsi:nil="true"/>
    <AverageRating xmlns="4873beb7-5857-4685-be1f-d57550cc96cc" xsi:nil="true"/>
    <FeatureTagsTaxHTField0 xmlns="4873beb7-5857-4685-be1f-d57550cc96cc">
      <Terms xmlns="http://schemas.microsoft.com/office/infopath/2007/PartnerControls"/>
    </FeatureTagsTaxHTField0>
    <Provider xmlns="4873beb7-5857-4685-be1f-d57550cc96cc" xsi:nil="true"/>
    <UACurrentWords xmlns="4873beb7-5857-4685-be1f-d57550cc96cc" xsi:nil="true"/>
    <AssetId xmlns="4873beb7-5857-4685-be1f-d57550cc96cc">TP103431361</AssetId>
    <TPClientViewer xmlns="4873beb7-5857-4685-be1f-d57550cc96cc" xsi:nil="true"/>
    <DSATActionTaken xmlns="4873beb7-5857-4685-be1f-d57550cc96cc" xsi:nil="true"/>
    <APEditor xmlns="4873beb7-5857-4685-be1f-d57550cc96cc">
      <UserInfo>
        <DisplayName/>
        <AccountId xsi:nil="true"/>
        <AccountType/>
      </UserInfo>
    </APEditor>
    <TPInstallLocation xmlns="4873beb7-5857-4685-be1f-d57550cc96cc" xsi:nil="true"/>
    <OOCacheId xmlns="4873beb7-5857-4685-be1f-d57550cc96cc" xsi:nil="true"/>
    <IsDeleted xmlns="4873beb7-5857-4685-be1f-d57550cc96cc">false</IsDeleted>
    <PublishTargets xmlns="4873beb7-5857-4685-be1f-d57550cc96cc">OfficeOnlineVNext</PublishTargets>
    <ApprovalLog xmlns="4873beb7-5857-4685-be1f-d57550cc96cc" xsi:nil="true"/>
    <BugNumber xmlns="4873beb7-5857-4685-be1f-d57550cc96cc" xsi:nil="true"/>
    <CrawlForDependencies xmlns="4873beb7-5857-4685-be1f-d57550cc96cc">false</CrawlForDependencies>
    <InternalTagsTaxHTField0 xmlns="4873beb7-5857-4685-be1f-d57550cc96cc">
      <Terms xmlns="http://schemas.microsoft.com/office/infopath/2007/PartnerControls"/>
    </InternalTagsTaxHTField0>
    <LastHandOff xmlns="4873beb7-5857-4685-be1f-d57550cc96cc" xsi:nil="true"/>
    <Milestone xmlns="4873beb7-5857-4685-be1f-d57550cc96cc" xsi:nil="true"/>
    <OriginalRelease xmlns="4873beb7-5857-4685-be1f-d57550cc96cc">15</OriginalRelease>
    <RecommendationsModifier xmlns="4873beb7-5857-4685-be1f-d57550cc96cc" xsi:nil="true"/>
    <ScenarioTagsTaxHTField0 xmlns="4873beb7-5857-4685-be1f-d57550cc96cc">
      <Terms xmlns="http://schemas.microsoft.com/office/infopath/2007/PartnerControls"/>
    </ScenarioTagsTaxHTField0>
    <UANotes xmlns="4873beb7-5857-4685-be1f-d57550cc96c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61E720F-F05D-4536-9C34-0CFCED65D3B7}">
  <ds:schemaRefs>
    <ds:schemaRef ds:uri="http://schemas.microsoft.com/sharepoint/v3/contenttype/forms"/>
  </ds:schemaRefs>
</ds:datastoreItem>
</file>

<file path=customXml/itemProps2.xml><?xml version="1.0" encoding="utf-8"?>
<ds:datastoreItem xmlns:ds="http://schemas.openxmlformats.org/officeDocument/2006/customXml" ds:itemID="{8CDDBB83-77C1-4099-A0AA-289882E745E2}">
  <ds:schemaRefs>
    <ds:schemaRef ds:uri="http://purl.org/dc/elements/1.1/"/>
    <ds:schemaRef ds:uri="http://schemas.microsoft.com/office/2006/metadata/properties"/>
    <ds:schemaRef ds:uri="4873beb7-5857-4685-be1f-d57550cc96cc"/>
    <ds:schemaRef ds:uri="http://schemas.openxmlformats.org/package/2006/metadata/core-properties"/>
    <ds:schemaRef ds:uri="http://purl.org/dc/term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28C8B9CA-0273-4370-889A-FC05DA5C2F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Academic presentation, pinstripe and ribbon design (widescreen)</Template>
  <TotalTime>289</TotalTime>
  <Words>2199</Words>
  <Application>Microsoft Office PowerPoint</Application>
  <PresentationFormat>Widescreen</PresentationFormat>
  <Paragraphs>106</Paragraphs>
  <Slides>27</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Arial</vt:lpstr>
      <vt:lpstr>Euphemia</vt:lpstr>
      <vt:lpstr>Plantagenet Cherokee</vt:lpstr>
      <vt:lpstr>Wingdings</vt:lpstr>
      <vt:lpstr>Academic Literature 16x9</vt:lpstr>
      <vt:lpstr>Economics &amp;  STATE Choices  in Int’l Finance </vt:lpstr>
      <vt:lpstr>Introductory Remarks</vt:lpstr>
      <vt:lpstr>Bretton Woods system of fixed currency exchange rates.</vt:lpstr>
      <vt:lpstr>Triffin Dilemma (Triffin Paradox)</vt:lpstr>
      <vt:lpstr>The Dollar Overhang</vt:lpstr>
      <vt:lpstr>Dollar Glut and Dollar Overhang, Oatley, p. 217</vt:lpstr>
      <vt:lpstr>The Stagflation and Double Deficits</vt:lpstr>
      <vt:lpstr>Mundell Trilemma: The Unholy Trinity</vt:lpstr>
      <vt:lpstr>Crisis of U.S. Economy and the Collapse of the Bretton Woods System</vt:lpstr>
      <vt:lpstr>PowerPoint Presentation</vt:lpstr>
      <vt:lpstr>The Collapse of Bretton Woods System</vt:lpstr>
      <vt:lpstr>Special Drawing Right (SDR)</vt:lpstr>
      <vt:lpstr>Different Arrangements for Exchange Rate and Capital Flow</vt:lpstr>
      <vt:lpstr>Conclusion</vt:lpstr>
      <vt:lpstr>My Shots During Occupy Wall Street Movements in 2011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Economics AND STATE Choices of International Finance </dc:title>
  <dc:creator>Ming Xia</dc:creator>
  <cp:lastModifiedBy>Ming Xia</cp:lastModifiedBy>
  <cp:revision>31</cp:revision>
  <dcterms:created xsi:type="dcterms:W3CDTF">2020-04-20T13:14:50Z</dcterms:created>
  <dcterms:modified xsi:type="dcterms:W3CDTF">2020-04-20T19:21:04Z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0x0101006EDDDB5EE6D98C44930B742096920B300400F5B6D36B3EF94B4E9A635CDF2A18F5B8</vt:lpwstr>
  </property>
  <property fmtid="{D5CDD505-2E9C-101B-9397-08002B2CF9AE}" pid="3" name="InternalTags">
    <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