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5" r:id="rId2"/>
  </p:sldMasterIdLst>
  <p:notesMasterIdLst>
    <p:notesMasterId r:id="rId24"/>
  </p:notesMasterIdLst>
  <p:sldIdLst>
    <p:sldId id="256" r:id="rId3"/>
    <p:sldId id="257" r:id="rId4"/>
    <p:sldId id="266" r:id="rId5"/>
    <p:sldId id="268" r:id="rId6"/>
    <p:sldId id="258" r:id="rId7"/>
    <p:sldId id="281" r:id="rId8"/>
    <p:sldId id="259" r:id="rId9"/>
    <p:sldId id="260" r:id="rId10"/>
    <p:sldId id="261" r:id="rId11"/>
    <p:sldId id="262" r:id="rId12"/>
    <p:sldId id="263" r:id="rId13"/>
    <p:sldId id="270" r:id="rId14"/>
    <p:sldId id="264" r:id="rId15"/>
    <p:sldId id="271" r:id="rId16"/>
    <p:sldId id="273" r:id="rId17"/>
    <p:sldId id="274" r:id="rId18"/>
    <p:sldId id="275" r:id="rId19"/>
    <p:sldId id="276" r:id="rId20"/>
    <p:sldId id="277" r:id="rId21"/>
    <p:sldId id="279"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g Xia" initials="MX" lastIdx="1" clrIdx="0">
    <p:extLst>
      <p:ext uri="{19B8F6BF-5375-455C-9EA6-DF929625EA0E}">
        <p15:presenceInfo xmlns:p15="http://schemas.microsoft.com/office/powerpoint/2012/main" userId="1dd9b788e8180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5B0A3-D16B-4078-9758-716D0576234E}"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0F249-8C6C-452C-AF15-C3AE3ADEA7FE}" type="slidenum">
              <a:rPr lang="en-US" smtClean="0"/>
              <a:t>‹#›</a:t>
            </a:fld>
            <a:endParaRPr lang="en-US"/>
          </a:p>
        </p:txBody>
      </p:sp>
    </p:spTree>
    <p:extLst>
      <p:ext uri="{BB962C8B-B14F-4D97-AF65-F5344CB8AC3E}">
        <p14:creationId xmlns:p14="http://schemas.microsoft.com/office/powerpoint/2010/main" val="164632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387D4-F5E0-4FBF-909B-6C88222BA6E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387D4-F5E0-4FBF-909B-6C88222BA6E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B387D4-F5E0-4FBF-909B-6C88222BA6E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86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27217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79134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96582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6685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487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a:extLst>
              <a:ext uri="{FF2B5EF4-FFF2-40B4-BE49-F238E27FC236}">
                <a16:creationId xmlns:a16="http://schemas.microsoft.com/office/drawing/2014/main" id="{4D2DA8A4-C15C-4EA3-9E10-569F884A1B2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E6F4D81F-2803-446D-8A5C-844AE843AB2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C288A1-A499-4A09-B5D1-5CD2DB638679}"/>
              </a:ext>
            </a:extLst>
          </p:cNvPr>
          <p:cNvSpPr>
            <a:spLocks noGrp="1" noChangeArrowheads="1"/>
          </p:cNvSpPr>
          <p:nvPr>
            <p:ph type="sldNum" idx="12"/>
          </p:nvPr>
        </p:nvSpPr>
        <p:spPr>
          <a:ln/>
        </p:spPr>
        <p:txBody>
          <a:bodyPr/>
          <a:lstStyle>
            <a:lvl1pPr>
              <a:defRPr/>
            </a:lvl1pPr>
          </a:lstStyle>
          <a:p>
            <a:fld id="{E46B9A08-7CFD-4A71-A392-8F88901BEAE4}" type="slidenum">
              <a:rPr lang="en-US" altLang="en-US"/>
              <a:pPr/>
              <a:t>‹#›</a:t>
            </a:fld>
            <a:endParaRPr lang="en-US" altLang="en-US"/>
          </a:p>
        </p:txBody>
      </p:sp>
    </p:spTree>
    <p:extLst>
      <p:ext uri="{BB962C8B-B14F-4D97-AF65-F5344CB8AC3E}">
        <p14:creationId xmlns:p14="http://schemas.microsoft.com/office/powerpoint/2010/main" val="1921192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B0EAAC81-1DCE-49D8-89B0-E1BCA245015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5281E47-F06E-4CCE-BA1D-C4B64CFCCAA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BED612-A203-49E3-8706-848A83EFD4E0}"/>
              </a:ext>
            </a:extLst>
          </p:cNvPr>
          <p:cNvSpPr>
            <a:spLocks noGrp="1" noChangeArrowheads="1"/>
          </p:cNvSpPr>
          <p:nvPr>
            <p:ph type="sldNum" idx="12"/>
          </p:nvPr>
        </p:nvSpPr>
        <p:spPr>
          <a:ln/>
        </p:spPr>
        <p:txBody>
          <a:bodyPr/>
          <a:lstStyle>
            <a:lvl1pPr>
              <a:defRPr/>
            </a:lvl1pPr>
          </a:lstStyle>
          <a:p>
            <a:fld id="{88996A07-79E9-48E8-8E58-854265B17D71}" type="slidenum">
              <a:rPr lang="en-US" altLang="en-US"/>
              <a:pPr/>
              <a:t>‹#›</a:t>
            </a:fld>
            <a:endParaRPr lang="en-US" altLang="en-US"/>
          </a:p>
        </p:txBody>
      </p:sp>
    </p:spTree>
    <p:extLst>
      <p:ext uri="{BB962C8B-B14F-4D97-AF65-F5344CB8AC3E}">
        <p14:creationId xmlns:p14="http://schemas.microsoft.com/office/powerpoint/2010/main" val="300151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2E335F3D-6C63-4622-B227-193F5C87A15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F0300F9-2724-4254-B9D7-368ECC96CEA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D3B708-5E8A-48D9-9641-341CBF7D3343}"/>
              </a:ext>
            </a:extLst>
          </p:cNvPr>
          <p:cNvSpPr>
            <a:spLocks noGrp="1" noChangeArrowheads="1"/>
          </p:cNvSpPr>
          <p:nvPr>
            <p:ph type="sldNum" idx="12"/>
          </p:nvPr>
        </p:nvSpPr>
        <p:spPr>
          <a:ln/>
        </p:spPr>
        <p:txBody>
          <a:bodyPr/>
          <a:lstStyle>
            <a:lvl1pPr>
              <a:defRPr/>
            </a:lvl1pPr>
          </a:lstStyle>
          <a:p>
            <a:fld id="{B5D57F4E-712C-4F69-9C7A-2CE08B6070F9}" type="slidenum">
              <a:rPr lang="en-US" altLang="en-US"/>
              <a:pPr/>
              <a:t>‹#›</a:t>
            </a:fld>
            <a:endParaRPr lang="en-US" altLang="en-US"/>
          </a:p>
        </p:txBody>
      </p:sp>
    </p:spTree>
    <p:extLst>
      <p:ext uri="{BB962C8B-B14F-4D97-AF65-F5344CB8AC3E}">
        <p14:creationId xmlns:p14="http://schemas.microsoft.com/office/powerpoint/2010/main" val="1730681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05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600200"/>
            <a:ext cx="53826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C8A69001-9D5D-4963-AE09-AC7F716556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8985B16-89B1-4BAB-8ABA-BEDD1BD532B7}"/>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08EA599-8010-4B1C-B380-0917B1392A6C}"/>
              </a:ext>
            </a:extLst>
          </p:cNvPr>
          <p:cNvSpPr>
            <a:spLocks noGrp="1" noChangeArrowheads="1"/>
          </p:cNvSpPr>
          <p:nvPr>
            <p:ph type="sldNum" idx="12"/>
          </p:nvPr>
        </p:nvSpPr>
        <p:spPr>
          <a:ln/>
        </p:spPr>
        <p:txBody>
          <a:bodyPr/>
          <a:lstStyle>
            <a:lvl1pPr>
              <a:defRPr/>
            </a:lvl1pPr>
          </a:lstStyle>
          <a:p>
            <a:fld id="{D9E72659-DB69-4160-92B6-2CC47F93D55C}" type="slidenum">
              <a:rPr lang="en-US" altLang="en-US"/>
              <a:pPr/>
              <a:t>‹#›</a:t>
            </a:fld>
            <a:endParaRPr lang="en-US" altLang="en-US"/>
          </a:p>
        </p:txBody>
      </p:sp>
    </p:spTree>
    <p:extLst>
      <p:ext uri="{BB962C8B-B14F-4D97-AF65-F5344CB8AC3E}">
        <p14:creationId xmlns:p14="http://schemas.microsoft.com/office/powerpoint/2010/main" val="3807247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id="{871DAEA9-107C-4FF0-B7F5-364632DE3FE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E6C5A6E3-482B-494D-8FF0-F341B0354C5C}"/>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8D49277D-BBB3-421E-95D1-BA920A92383F}"/>
              </a:ext>
            </a:extLst>
          </p:cNvPr>
          <p:cNvSpPr>
            <a:spLocks noGrp="1" noChangeArrowheads="1"/>
          </p:cNvSpPr>
          <p:nvPr>
            <p:ph type="sldNum" idx="12"/>
          </p:nvPr>
        </p:nvSpPr>
        <p:spPr>
          <a:ln/>
        </p:spPr>
        <p:txBody>
          <a:bodyPr/>
          <a:lstStyle>
            <a:lvl1pPr>
              <a:defRPr/>
            </a:lvl1pPr>
          </a:lstStyle>
          <a:p>
            <a:fld id="{1D79859D-8467-40C5-93EB-1060D181EB52}" type="slidenum">
              <a:rPr lang="en-US" altLang="en-US"/>
              <a:pPr/>
              <a:t>‹#›</a:t>
            </a:fld>
            <a:endParaRPr lang="en-US" altLang="en-US"/>
          </a:p>
        </p:txBody>
      </p:sp>
    </p:spTree>
    <p:extLst>
      <p:ext uri="{BB962C8B-B14F-4D97-AF65-F5344CB8AC3E}">
        <p14:creationId xmlns:p14="http://schemas.microsoft.com/office/powerpoint/2010/main" val="352328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588438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482B32F3-4318-45AD-999C-4B46DBD5C7B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874AA82-6A76-4AC9-8297-250E06AEEAE8}"/>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42D736-02FC-4407-BD43-7E5E36FE0B06}"/>
              </a:ext>
            </a:extLst>
          </p:cNvPr>
          <p:cNvSpPr>
            <a:spLocks noGrp="1" noChangeArrowheads="1"/>
          </p:cNvSpPr>
          <p:nvPr>
            <p:ph type="sldNum" idx="12"/>
          </p:nvPr>
        </p:nvSpPr>
        <p:spPr>
          <a:ln/>
        </p:spPr>
        <p:txBody>
          <a:bodyPr/>
          <a:lstStyle>
            <a:lvl1pPr>
              <a:defRPr/>
            </a:lvl1pPr>
          </a:lstStyle>
          <a:p>
            <a:fld id="{BA9BE4FA-5557-42DD-ABC1-0BEE8958EACA}" type="slidenum">
              <a:rPr lang="en-US" altLang="en-US"/>
              <a:pPr/>
              <a:t>‹#›</a:t>
            </a:fld>
            <a:endParaRPr lang="en-US" altLang="en-US"/>
          </a:p>
        </p:txBody>
      </p:sp>
    </p:spTree>
    <p:extLst>
      <p:ext uri="{BB962C8B-B14F-4D97-AF65-F5344CB8AC3E}">
        <p14:creationId xmlns:p14="http://schemas.microsoft.com/office/powerpoint/2010/main" val="3049997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1C7688C-47D5-44F7-BA6C-E79641B9C84E}"/>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CE0CAB2B-E3B9-4A0C-A62E-11270925CB1F}"/>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61C841-6B83-484C-B7B0-7C586AE48778}"/>
              </a:ext>
            </a:extLst>
          </p:cNvPr>
          <p:cNvSpPr>
            <a:spLocks noGrp="1" noChangeArrowheads="1"/>
          </p:cNvSpPr>
          <p:nvPr>
            <p:ph type="sldNum" idx="12"/>
          </p:nvPr>
        </p:nvSpPr>
        <p:spPr>
          <a:ln/>
        </p:spPr>
        <p:txBody>
          <a:bodyPr/>
          <a:lstStyle>
            <a:lvl1pPr>
              <a:defRPr/>
            </a:lvl1pPr>
          </a:lstStyle>
          <a:p>
            <a:fld id="{17B4456C-7261-4B2A-8E2D-79170F49E0C7}" type="slidenum">
              <a:rPr lang="en-US" altLang="en-US"/>
              <a:pPr/>
              <a:t>‹#›</a:t>
            </a:fld>
            <a:endParaRPr lang="en-US" altLang="en-US"/>
          </a:p>
        </p:txBody>
      </p:sp>
    </p:spTree>
    <p:extLst>
      <p:ext uri="{BB962C8B-B14F-4D97-AF65-F5344CB8AC3E}">
        <p14:creationId xmlns:p14="http://schemas.microsoft.com/office/powerpoint/2010/main" val="731656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BF89E24-A842-4424-9DEC-1F94C14F770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A069731-0625-4033-95FF-31F2BE8EA16E}"/>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49E679C-CF33-46CB-9E02-38042FF2E91A}"/>
              </a:ext>
            </a:extLst>
          </p:cNvPr>
          <p:cNvSpPr>
            <a:spLocks noGrp="1" noChangeArrowheads="1"/>
          </p:cNvSpPr>
          <p:nvPr>
            <p:ph type="sldNum" idx="12"/>
          </p:nvPr>
        </p:nvSpPr>
        <p:spPr>
          <a:ln/>
        </p:spPr>
        <p:txBody>
          <a:bodyPr/>
          <a:lstStyle>
            <a:lvl1pPr>
              <a:defRPr/>
            </a:lvl1pPr>
          </a:lstStyle>
          <a:p>
            <a:fld id="{3C95CA86-E1E6-45A1-A0DC-1A32D548DEBA}" type="slidenum">
              <a:rPr lang="en-US" altLang="en-US"/>
              <a:pPr/>
              <a:t>‹#›</a:t>
            </a:fld>
            <a:endParaRPr lang="en-US" altLang="en-US"/>
          </a:p>
        </p:txBody>
      </p:sp>
    </p:spTree>
    <p:extLst>
      <p:ext uri="{BB962C8B-B14F-4D97-AF65-F5344CB8AC3E}">
        <p14:creationId xmlns:p14="http://schemas.microsoft.com/office/powerpoint/2010/main" val="1827953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55E722F-3AC5-4A30-BCC9-3DEC4EEA7EED}"/>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5C7BEAA-2E0A-4526-9E72-BFDDF784020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B493D30-BC20-47BB-9EE6-39848C85666B}"/>
              </a:ext>
            </a:extLst>
          </p:cNvPr>
          <p:cNvSpPr>
            <a:spLocks noGrp="1" noChangeArrowheads="1"/>
          </p:cNvSpPr>
          <p:nvPr>
            <p:ph type="sldNum" idx="12"/>
          </p:nvPr>
        </p:nvSpPr>
        <p:spPr>
          <a:ln/>
        </p:spPr>
        <p:txBody>
          <a:bodyPr/>
          <a:lstStyle>
            <a:lvl1pPr>
              <a:defRPr/>
            </a:lvl1pPr>
          </a:lstStyle>
          <a:p>
            <a:fld id="{E4ED4838-740C-4BB9-8182-8D440630682C}" type="slidenum">
              <a:rPr lang="en-US" altLang="en-US"/>
              <a:pPr/>
              <a:t>‹#›</a:t>
            </a:fld>
            <a:endParaRPr lang="en-US" altLang="en-US"/>
          </a:p>
        </p:txBody>
      </p:sp>
    </p:spTree>
    <p:extLst>
      <p:ext uri="{BB962C8B-B14F-4D97-AF65-F5344CB8AC3E}">
        <p14:creationId xmlns:p14="http://schemas.microsoft.com/office/powerpoint/2010/main" val="3626326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25E36815-A9B8-41DF-9C6E-54FA9A6B9FF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1195BDB-DF31-4DC2-A8D6-F43BCFA53D7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F5DB7C-452F-4179-B7F4-91E9F10B23F9}"/>
              </a:ext>
            </a:extLst>
          </p:cNvPr>
          <p:cNvSpPr>
            <a:spLocks noGrp="1" noChangeArrowheads="1"/>
          </p:cNvSpPr>
          <p:nvPr>
            <p:ph type="sldNum" idx="12"/>
          </p:nvPr>
        </p:nvSpPr>
        <p:spPr>
          <a:ln/>
        </p:spPr>
        <p:txBody>
          <a:bodyPr/>
          <a:lstStyle>
            <a:lvl1pPr>
              <a:defRPr/>
            </a:lvl1pPr>
          </a:lstStyle>
          <a:p>
            <a:fld id="{A641CDD8-94A0-45B5-A07E-EA344AF94CFA}" type="slidenum">
              <a:rPr lang="en-US" altLang="en-US"/>
              <a:pPr/>
              <a:t>‹#›</a:t>
            </a:fld>
            <a:endParaRPr lang="en-US" altLang="en-US"/>
          </a:p>
        </p:txBody>
      </p:sp>
    </p:spTree>
    <p:extLst>
      <p:ext uri="{BB962C8B-B14F-4D97-AF65-F5344CB8AC3E}">
        <p14:creationId xmlns:p14="http://schemas.microsoft.com/office/powerpoint/2010/main" val="3864829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8"/>
            <a:ext cx="2741084" cy="58467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2167"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482E67B1-C92A-467D-85A3-F419D6A263B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C97A635-C9AC-47B0-BA80-83CAECBEED0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20ADC9-4A47-4989-91B5-BD409C0A7CA9}"/>
              </a:ext>
            </a:extLst>
          </p:cNvPr>
          <p:cNvSpPr>
            <a:spLocks noGrp="1" noChangeArrowheads="1"/>
          </p:cNvSpPr>
          <p:nvPr>
            <p:ph type="sldNum" idx="12"/>
          </p:nvPr>
        </p:nvSpPr>
        <p:spPr>
          <a:ln/>
        </p:spPr>
        <p:txBody>
          <a:bodyPr/>
          <a:lstStyle>
            <a:lvl1pPr>
              <a:defRPr/>
            </a:lvl1pPr>
          </a:lstStyle>
          <a:p>
            <a:fld id="{E071289E-806C-4BFA-91AD-BA59C4FEF8B2}" type="slidenum">
              <a:rPr lang="en-US" altLang="en-US"/>
              <a:pPr/>
              <a:t>‹#›</a:t>
            </a:fld>
            <a:endParaRPr lang="en-US" altLang="en-US"/>
          </a:p>
        </p:txBody>
      </p:sp>
    </p:spTree>
    <p:extLst>
      <p:ext uri="{BB962C8B-B14F-4D97-AF65-F5344CB8AC3E}">
        <p14:creationId xmlns:p14="http://schemas.microsoft.com/office/powerpoint/2010/main" val="155681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66451" cy="1138237"/>
          </a:xfrm>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5E3C26D8-74A8-4722-ACAB-2F29FDC2203B}"/>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996DD5C3-A769-4B75-B5B4-1EA44B59125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5B6F1F-5D3A-4338-B299-E1C1F5E513D1}"/>
              </a:ext>
            </a:extLst>
          </p:cNvPr>
          <p:cNvSpPr>
            <a:spLocks noGrp="1" noChangeArrowheads="1"/>
          </p:cNvSpPr>
          <p:nvPr>
            <p:ph type="sldNum" idx="12"/>
          </p:nvPr>
        </p:nvSpPr>
        <p:spPr>
          <a:ln/>
        </p:spPr>
        <p:txBody>
          <a:bodyPr/>
          <a:lstStyle>
            <a:lvl1pPr>
              <a:defRPr/>
            </a:lvl1pPr>
          </a:lstStyle>
          <a:p>
            <a:fld id="{EAF39A60-6680-4C19-A499-8FE372129E06}" type="slidenum">
              <a:rPr lang="en-US" altLang="en-US"/>
              <a:pPr/>
              <a:t>‹#›</a:t>
            </a:fld>
            <a:endParaRPr lang="en-US" altLang="en-US"/>
          </a:p>
        </p:txBody>
      </p:sp>
    </p:spTree>
    <p:extLst>
      <p:ext uri="{BB962C8B-B14F-4D97-AF65-F5344CB8AC3E}">
        <p14:creationId xmlns:p14="http://schemas.microsoft.com/office/powerpoint/2010/main" val="307631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9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74164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73166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761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C5CECA-2D3A-4680-9B49-752200DE467C}" type="datetimeFigureOut">
              <a:rPr lang="en-US" smtClean="0"/>
              <a:t>8/31/2020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165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5BB1C6-BF8F-4481-8AB2-603A1C8A906A}" type="datetimeFigureOut">
              <a:rPr lang="en-US" smtClean="0"/>
              <a:t>8/31/2020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2766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786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5BB1C6-BF8F-4481-8AB2-603A1C8A906A}" type="datetimeFigureOut">
              <a:rPr lang="en-US" smtClean="0"/>
              <a:t>8/31/2020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907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C4BD867-809D-408B-A46C-DEB350B1D156}"/>
              </a:ext>
            </a:extLst>
          </p:cNvPr>
          <p:cNvSpPr>
            <a:spLocks noGrp="1" noChangeArrowheads="1"/>
          </p:cNvSpPr>
          <p:nvPr>
            <p:ph type="title"/>
          </p:nvPr>
        </p:nvSpPr>
        <p:spPr bwMode="auto">
          <a:xfrm>
            <a:off x="609600" y="274639"/>
            <a:ext cx="10966451"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603DC88B-95DE-4FE7-A162-A3EB5ED81C5E}"/>
              </a:ext>
            </a:extLst>
          </p:cNvPr>
          <p:cNvSpPr>
            <a:spLocks noGrp="1" noChangeArrowheads="1"/>
          </p:cNvSpPr>
          <p:nvPr>
            <p:ph type="body" idx="1"/>
          </p:nvPr>
        </p:nvSpPr>
        <p:spPr bwMode="auto">
          <a:xfrm>
            <a:off x="609600" y="1600200"/>
            <a:ext cx="10966451"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a:extLst>
              <a:ext uri="{FF2B5EF4-FFF2-40B4-BE49-F238E27FC236}">
                <a16:creationId xmlns:a16="http://schemas.microsoft.com/office/drawing/2014/main" id="{3D21FCD0-762E-49B0-B205-F9E821C60BAC}"/>
              </a:ext>
            </a:extLst>
          </p:cNvPr>
          <p:cNvSpPr>
            <a:spLocks noGrp="1" noChangeArrowheads="1"/>
          </p:cNvSpPr>
          <p:nvPr>
            <p:ph type="dt"/>
          </p:nvPr>
        </p:nvSpPr>
        <p:spPr bwMode="auto">
          <a:xfrm>
            <a:off x="609600" y="6245225"/>
            <a:ext cx="2838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128"/>
              </a:defRPr>
            </a:lvl1pPr>
          </a:lstStyle>
          <a:p>
            <a:pPr>
              <a:defRPr/>
            </a:pPr>
            <a:endParaRPr lang="en-US"/>
          </a:p>
        </p:txBody>
      </p:sp>
      <p:sp>
        <p:nvSpPr>
          <p:cNvPr id="1028" name="Rectangle 4">
            <a:extLst>
              <a:ext uri="{FF2B5EF4-FFF2-40B4-BE49-F238E27FC236}">
                <a16:creationId xmlns:a16="http://schemas.microsoft.com/office/drawing/2014/main" id="{80E908DB-FFFF-43DB-8E6B-1115CA206A0A}"/>
              </a:ext>
            </a:extLst>
          </p:cNvPr>
          <p:cNvSpPr>
            <a:spLocks noGrp="1" noChangeArrowheads="1"/>
          </p:cNvSpPr>
          <p:nvPr>
            <p:ph type="ftr"/>
          </p:nvPr>
        </p:nvSpPr>
        <p:spPr bwMode="auto">
          <a:xfrm>
            <a:off x="4165600" y="6245225"/>
            <a:ext cx="3854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charset="-128"/>
              </a:defRPr>
            </a:lvl1pPr>
          </a:lstStyle>
          <a:p>
            <a:pPr>
              <a:defRPr/>
            </a:pPr>
            <a:endParaRPr lang="en-US"/>
          </a:p>
        </p:txBody>
      </p:sp>
      <p:sp>
        <p:nvSpPr>
          <p:cNvPr id="1029" name="Rectangle 5">
            <a:extLst>
              <a:ext uri="{FF2B5EF4-FFF2-40B4-BE49-F238E27FC236}">
                <a16:creationId xmlns:a16="http://schemas.microsoft.com/office/drawing/2014/main" id="{D04E9959-2C0F-4C22-83CE-8024D40777A8}"/>
              </a:ext>
            </a:extLst>
          </p:cNvPr>
          <p:cNvSpPr>
            <a:spLocks noGrp="1" noChangeArrowheads="1"/>
          </p:cNvSpPr>
          <p:nvPr>
            <p:ph type="sldNum"/>
          </p:nvPr>
        </p:nvSpPr>
        <p:spPr bwMode="auto">
          <a:xfrm>
            <a:off x="8737600" y="6245225"/>
            <a:ext cx="2838451" cy="4714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D8BE90BD-F361-4F1C-BF16-ECD009551488}" type="slidenum">
              <a:rPr lang="en-US" altLang="en-US"/>
              <a:pPr/>
              <a:t>‹#›</a:t>
            </a:fld>
            <a:endParaRPr lang="en-US" altLang="en-US"/>
          </a:p>
        </p:txBody>
      </p:sp>
    </p:spTree>
    <p:extLst>
      <p:ext uri="{BB962C8B-B14F-4D97-AF65-F5344CB8AC3E}">
        <p14:creationId xmlns:p14="http://schemas.microsoft.com/office/powerpoint/2010/main" val="28922384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4F69-56EC-4B8A-932F-A0580A57F986}"/>
              </a:ext>
            </a:extLst>
          </p:cNvPr>
          <p:cNvSpPr>
            <a:spLocks noGrp="1"/>
          </p:cNvSpPr>
          <p:nvPr>
            <p:ph type="ctrTitle"/>
          </p:nvPr>
        </p:nvSpPr>
        <p:spPr>
          <a:xfrm>
            <a:off x="1097280" y="758952"/>
            <a:ext cx="6551475" cy="3583010"/>
          </a:xfrm>
        </p:spPr>
        <p:txBody>
          <a:bodyPr/>
          <a:lstStyle/>
          <a:p>
            <a:r>
              <a:rPr lang="en-US" dirty="0"/>
              <a:t>The Birth and Evolution of IPE</a:t>
            </a:r>
          </a:p>
        </p:txBody>
      </p:sp>
      <p:sp>
        <p:nvSpPr>
          <p:cNvPr id="3" name="Subtitle 2">
            <a:extLst>
              <a:ext uri="{FF2B5EF4-FFF2-40B4-BE49-F238E27FC236}">
                <a16:creationId xmlns:a16="http://schemas.microsoft.com/office/drawing/2014/main" id="{B84C99EC-58D9-40BB-A419-36AEC6BFB12B}"/>
              </a:ext>
            </a:extLst>
          </p:cNvPr>
          <p:cNvSpPr>
            <a:spLocks noGrp="1"/>
          </p:cNvSpPr>
          <p:nvPr>
            <p:ph type="subTitle" idx="1"/>
          </p:nvPr>
        </p:nvSpPr>
        <p:spPr>
          <a:xfrm>
            <a:off x="1100051" y="4455620"/>
            <a:ext cx="5041957" cy="1143000"/>
          </a:xfrm>
        </p:spPr>
        <p:txBody>
          <a:bodyPr/>
          <a:lstStyle/>
          <a:p>
            <a:r>
              <a:rPr lang="en-US" dirty="0"/>
              <a:t>From Nativity to Maturity</a:t>
            </a:r>
          </a:p>
        </p:txBody>
      </p:sp>
      <p:pic>
        <p:nvPicPr>
          <p:cNvPr id="5" name="Picture 4">
            <a:extLst>
              <a:ext uri="{FF2B5EF4-FFF2-40B4-BE49-F238E27FC236}">
                <a16:creationId xmlns:a16="http://schemas.microsoft.com/office/drawing/2014/main" id="{461FA55D-F84B-4BF0-A699-5E50EDDBA64D}"/>
              </a:ext>
            </a:extLst>
          </p:cNvPr>
          <p:cNvPicPr>
            <a:picLocks noChangeAspect="1"/>
          </p:cNvPicPr>
          <p:nvPr/>
        </p:nvPicPr>
        <p:blipFill>
          <a:blip r:embed="rId2"/>
          <a:stretch>
            <a:fillRect/>
          </a:stretch>
        </p:blipFill>
        <p:spPr>
          <a:xfrm rot="5400000">
            <a:off x="6613776" y="1225143"/>
            <a:ext cx="6118621" cy="4048664"/>
          </a:xfrm>
          <a:prstGeom prst="rect">
            <a:avLst/>
          </a:prstGeom>
        </p:spPr>
      </p:pic>
    </p:spTree>
    <p:extLst>
      <p:ext uri="{BB962C8B-B14F-4D97-AF65-F5344CB8AC3E}">
        <p14:creationId xmlns:p14="http://schemas.microsoft.com/office/powerpoint/2010/main" val="157792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39AD-C6F8-4603-8DDD-D4DFAC3C4328}"/>
              </a:ext>
            </a:extLst>
          </p:cNvPr>
          <p:cNvSpPr>
            <a:spLocks noGrp="1"/>
          </p:cNvSpPr>
          <p:nvPr>
            <p:ph type="title"/>
          </p:nvPr>
        </p:nvSpPr>
        <p:spPr/>
        <p:txBody>
          <a:bodyPr/>
          <a:lstStyle/>
          <a:p>
            <a:r>
              <a:rPr lang="en-US" dirty="0"/>
              <a:t>Evolution—post-WWII</a:t>
            </a:r>
          </a:p>
        </p:txBody>
      </p:sp>
      <p:sp>
        <p:nvSpPr>
          <p:cNvPr id="3" name="Content Placeholder 2">
            <a:extLst>
              <a:ext uri="{FF2B5EF4-FFF2-40B4-BE49-F238E27FC236}">
                <a16:creationId xmlns:a16="http://schemas.microsoft.com/office/drawing/2014/main" id="{6D7485D1-35E8-4459-8F4C-EC3D92574B1C}"/>
              </a:ext>
            </a:extLst>
          </p:cNvPr>
          <p:cNvSpPr>
            <a:spLocks noGrp="1"/>
          </p:cNvSpPr>
          <p:nvPr>
            <p:ph sz="quarter" idx="13"/>
          </p:nvPr>
        </p:nvSpPr>
        <p:spPr>
          <a:xfrm>
            <a:off x="685800" y="1843940"/>
            <a:ext cx="5088714" cy="4418837"/>
          </a:xfrm>
        </p:spPr>
        <p:txBody>
          <a:bodyPr>
            <a:normAutofit/>
          </a:bodyPr>
          <a:lstStyle/>
          <a:p>
            <a:r>
              <a:rPr lang="en-US" sz="2400" dirty="0"/>
              <a:t>The Bretton Woods system</a:t>
            </a:r>
          </a:p>
          <a:p>
            <a:r>
              <a:rPr lang="en-US" sz="2400" dirty="0"/>
              <a:t>The Keynesian compromise</a:t>
            </a:r>
          </a:p>
          <a:p>
            <a:r>
              <a:rPr lang="en-US" sz="2400" dirty="0"/>
              <a:t>The Rhine Miracle: the German challenge</a:t>
            </a:r>
          </a:p>
          <a:p>
            <a:r>
              <a:rPr lang="en-US" sz="2400" dirty="0"/>
              <a:t>The Tokyo Miracle: Japan's challenge</a:t>
            </a:r>
          </a:p>
          <a:p>
            <a:r>
              <a:rPr lang="en-US" sz="2400" dirty="0"/>
              <a:t>Neo-mercantilism, </a:t>
            </a:r>
            <a:r>
              <a:rPr lang="en-US" sz="2400" dirty="0" err="1"/>
              <a:t>statism</a:t>
            </a:r>
            <a:r>
              <a:rPr lang="en-US" sz="2400" dirty="0"/>
              <a:t>, state-guided capitalism, developmental state</a:t>
            </a:r>
          </a:p>
          <a:p>
            <a:r>
              <a:rPr lang="en-US" sz="2400" dirty="0"/>
              <a:t>Stagflation: 1970s, crisis of big government and Keynesian liberalism</a:t>
            </a:r>
          </a:p>
        </p:txBody>
      </p:sp>
      <p:sp>
        <p:nvSpPr>
          <p:cNvPr id="4" name="Content Placeholder 3">
            <a:extLst>
              <a:ext uri="{FF2B5EF4-FFF2-40B4-BE49-F238E27FC236}">
                <a16:creationId xmlns:a16="http://schemas.microsoft.com/office/drawing/2014/main" id="{80622F80-3711-42D0-A027-87D3A16CC765}"/>
              </a:ext>
            </a:extLst>
          </p:cNvPr>
          <p:cNvSpPr>
            <a:spLocks noGrp="1"/>
          </p:cNvSpPr>
          <p:nvPr>
            <p:ph sz="quarter" idx="14"/>
          </p:nvPr>
        </p:nvSpPr>
        <p:spPr>
          <a:xfrm>
            <a:off x="5993971" y="1765540"/>
            <a:ext cx="5086538" cy="4497237"/>
          </a:xfrm>
        </p:spPr>
        <p:txBody>
          <a:bodyPr>
            <a:normAutofit/>
          </a:bodyPr>
          <a:lstStyle/>
          <a:p>
            <a:endParaRPr lang="en-US" sz="2400" dirty="0"/>
          </a:p>
          <a:p>
            <a:r>
              <a:rPr lang="en-US" sz="2400" dirty="0"/>
              <a:t> </a:t>
            </a:r>
          </a:p>
        </p:txBody>
      </p:sp>
    </p:spTree>
    <p:extLst>
      <p:ext uri="{BB962C8B-B14F-4D97-AF65-F5344CB8AC3E}">
        <p14:creationId xmlns:p14="http://schemas.microsoft.com/office/powerpoint/2010/main" val="105875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D89F-78EB-4BDA-BF58-818E8CA89DF5}"/>
              </a:ext>
            </a:extLst>
          </p:cNvPr>
          <p:cNvSpPr>
            <a:spLocks noGrp="1"/>
          </p:cNvSpPr>
          <p:nvPr>
            <p:ph type="title"/>
          </p:nvPr>
        </p:nvSpPr>
        <p:spPr/>
        <p:txBody>
          <a:bodyPr/>
          <a:lstStyle/>
          <a:p>
            <a:r>
              <a:rPr lang="en-US" dirty="0"/>
              <a:t>Evolution—post-WWII, continued</a:t>
            </a:r>
          </a:p>
        </p:txBody>
      </p:sp>
      <p:sp>
        <p:nvSpPr>
          <p:cNvPr id="3" name="Content Placeholder 2">
            <a:extLst>
              <a:ext uri="{FF2B5EF4-FFF2-40B4-BE49-F238E27FC236}">
                <a16:creationId xmlns:a16="http://schemas.microsoft.com/office/drawing/2014/main" id="{867C97B3-E182-4FCD-B9A8-14C89027C53B}"/>
              </a:ext>
            </a:extLst>
          </p:cNvPr>
          <p:cNvSpPr>
            <a:spLocks noGrp="1"/>
          </p:cNvSpPr>
          <p:nvPr>
            <p:ph sz="quarter" idx="13"/>
          </p:nvPr>
        </p:nvSpPr>
        <p:spPr/>
        <p:txBody>
          <a:bodyPr/>
          <a:lstStyle/>
          <a:p>
            <a:r>
              <a:rPr lang="en-US" dirty="0"/>
              <a:t>The conservative challenge</a:t>
            </a:r>
          </a:p>
          <a:p>
            <a:r>
              <a:rPr lang="en-US" dirty="0"/>
              <a:t>Milton Friedman</a:t>
            </a:r>
          </a:p>
          <a:p>
            <a:r>
              <a:rPr lang="en-US" dirty="0"/>
              <a:t>Friedrich von Hayek</a:t>
            </a:r>
          </a:p>
          <a:p>
            <a:r>
              <a:rPr lang="en-US" dirty="0"/>
              <a:t>1979: The Thatcher Revolution</a:t>
            </a:r>
          </a:p>
          <a:p>
            <a:r>
              <a:rPr lang="en-US" dirty="0"/>
              <a:t>1980, the Reagan Revolution/Reaganomics</a:t>
            </a:r>
          </a:p>
          <a:p>
            <a:r>
              <a:rPr lang="en-US" dirty="0"/>
              <a:t>End of history and the Washington Consensus</a:t>
            </a:r>
          </a:p>
          <a:p>
            <a:r>
              <a:rPr lang="en-US" dirty="0"/>
              <a:t>The New 21</a:t>
            </a:r>
            <a:r>
              <a:rPr lang="en-US" baseline="30000" dirty="0"/>
              <a:t>st</a:t>
            </a:r>
            <a:r>
              <a:rPr lang="en-US" dirty="0"/>
              <a:t> Century</a:t>
            </a:r>
          </a:p>
        </p:txBody>
      </p:sp>
      <p:sp>
        <p:nvSpPr>
          <p:cNvPr id="4" name="Content Placeholder 3">
            <a:extLst>
              <a:ext uri="{FF2B5EF4-FFF2-40B4-BE49-F238E27FC236}">
                <a16:creationId xmlns:a16="http://schemas.microsoft.com/office/drawing/2014/main" id="{A8EFA997-5492-46E4-8453-F02B8E34B4AF}"/>
              </a:ext>
            </a:extLst>
          </p:cNvPr>
          <p:cNvSpPr>
            <a:spLocks noGrp="1"/>
          </p:cNvSpPr>
          <p:nvPr>
            <p:ph sz="quarter" idx="14"/>
          </p:nvPr>
        </p:nvSpPr>
        <p:spPr/>
        <p:txBody>
          <a:bodyPr/>
          <a:lstStyle/>
          <a:p>
            <a:r>
              <a:rPr lang="en-US" dirty="0"/>
              <a:t>Reform and Opening-up in China: 1979</a:t>
            </a:r>
          </a:p>
          <a:p>
            <a:r>
              <a:rPr lang="en-US" dirty="0"/>
              <a:t>Post-cold war era</a:t>
            </a:r>
          </a:p>
          <a:p>
            <a:r>
              <a:rPr lang="en-US" dirty="0"/>
              <a:t>The China Miracle</a:t>
            </a:r>
          </a:p>
          <a:p>
            <a:r>
              <a:rPr lang="en-US" dirty="0"/>
              <a:t>The China Model and the Rise of China</a:t>
            </a:r>
          </a:p>
          <a:p>
            <a:r>
              <a:rPr lang="en-US" dirty="0"/>
              <a:t>Xi Jinping’s Totalitarian Turn</a:t>
            </a:r>
          </a:p>
          <a:p>
            <a:r>
              <a:rPr lang="en-US" dirty="0"/>
              <a:t>The Reversal of Fortune</a:t>
            </a:r>
          </a:p>
        </p:txBody>
      </p:sp>
    </p:spTree>
    <p:extLst>
      <p:ext uri="{BB962C8B-B14F-4D97-AF65-F5344CB8AC3E}">
        <p14:creationId xmlns:p14="http://schemas.microsoft.com/office/powerpoint/2010/main" val="248690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Square of Power</a:t>
            </a:r>
          </a:p>
        </p:txBody>
      </p:sp>
      <p:sp>
        <p:nvSpPr>
          <p:cNvPr id="3" name="Content Placeholder 2"/>
          <p:cNvSpPr>
            <a:spLocks noGrp="1"/>
          </p:cNvSpPr>
          <p:nvPr>
            <p:ph idx="1"/>
          </p:nvPr>
        </p:nvSpPr>
        <p:spPr/>
        <p:txBody>
          <a:bodyPr>
            <a:normAutofit/>
          </a:bodyPr>
          <a:lstStyle/>
          <a:p>
            <a:r>
              <a:rPr lang="en-US" dirty="0"/>
              <a:t>The Foundation for Great Power</a:t>
            </a:r>
          </a:p>
          <a:p>
            <a:r>
              <a:rPr lang="en-US" dirty="0"/>
              <a:t>The Square of Power: Niall Ferguson, </a:t>
            </a:r>
            <a:r>
              <a:rPr lang="en-US" i="1" dirty="0"/>
              <a:t>The Cash Nexus</a:t>
            </a:r>
            <a:r>
              <a:rPr lang="en-US" dirty="0"/>
              <a:t>.</a:t>
            </a:r>
          </a:p>
          <a:p>
            <a:pPr marL="514350" indent="-514350">
              <a:buFont typeface="+mj-lt"/>
              <a:buAutoNum type="arabicPeriod"/>
            </a:pPr>
            <a:r>
              <a:rPr lang="en-US" dirty="0"/>
              <a:t>Tax Bureaucracy</a:t>
            </a:r>
          </a:p>
          <a:p>
            <a:pPr marL="514350" indent="-514350">
              <a:buFont typeface="+mj-lt"/>
              <a:buAutoNum type="arabicPeriod"/>
            </a:pPr>
            <a:r>
              <a:rPr lang="en-US" dirty="0"/>
              <a:t>Parliament</a:t>
            </a:r>
          </a:p>
          <a:p>
            <a:pPr marL="514350" indent="-514350">
              <a:buFont typeface="+mj-lt"/>
              <a:buAutoNum type="arabicPeriod"/>
            </a:pPr>
            <a:r>
              <a:rPr lang="en-US" dirty="0"/>
              <a:t>National Debt (Bond)</a:t>
            </a:r>
          </a:p>
          <a:p>
            <a:pPr marL="514350" indent="-514350">
              <a:buFont typeface="+mj-lt"/>
              <a:buAutoNum type="arabicPeriod"/>
            </a:pPr>
            <a:r>
              <a:rPr lang="en-US" dirty="0"/>
              <a:t>Central Bank</a:t>
            </a:r>
          </a:p>
          <a:p>
            <a:r>
              <a:rPr lang="en-US" dirty="0"/>
              <a:t>Explaining France-England Rivalry, </a:t>
            </a:r>
            <a:r>
              <a:rPr lang="en-US" dirty="0" err="1"/>
              <a:t>Pax-Britanica</a:t>
            </a:r>
            <a:r>
              <a:rPr lang="en-US" dirty="0"/>
              <a:t> and </a:t>
            </a:r>
            <a:r>
              <a:rPr lang="en-US" dirty="0" err="1"/>
              <a:t>Pax</a:t>
            </a:r>
            <a:r>
              <a:rPr lang="en-US" dirty="0"/>
              <a:t> Americana</a:t>
            </a:r>
          </a:p>
          <a:p>
            <a:r>
              <a:rPr lang="en-US" dirty="0"/>
              <a:t>Explaining </a:t>
            </a:r>
            <a:r>
              <a:rPr lang="en-US" dirty="0" err="1"/>
              <a:t>Americhina</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FF87-71DA-4275-B01E-176E50A07F8A}"/>
              </a:ext>
            </a:extLst>
          </p:cNvPr>
          <p:cNvSpPr>
            <a:spLocks noGrp="1"/>
          </p:cNvSpPr>
          <p:nvPr>
            <p:ph type="title"/>
          </p:nvPr>
        </p:nvSpPr>
        <p:spPr>
          <a:xfrm>
            <a:off x="1097280" y="286603"/>
            <a:ext cx="10058400" cy="984985"/>
          </a:xfrm>
        </p:spPr>
        <p:txBody>
          <a:bodyPr/>
          <a:lstStyle/>
          <a:p>
            <a:r>
              <a:rPr lang="en-US" dirty="0"/>
              <a:t>Nativity of IPE</a:t>
            </a:r>
          </a:p>
        </p:txBody>
      </p:sp>
      <p:sp>
        <p:nvSpPr>
          <p:cNvPr id="3" name="Content Placeholder 2">
            <a:extLst>
              <a:ext uri="{FF2B5EF4-FFF2-40B4-BE49-F238E27FC236}">
                <a16:creationId xmlns:a16="http://schemas.microsoft.com/office/drawing/2014/main" id="{70A0BA7D-DB3C-4A25-A2B5-70A682B9A70F}"/>
              </a:ext>
            </a:extLst>
          </p:cNvPr>
          <p:cNvSpPr>
            <a:spLocks noGrp="1"/>
          </p:cNvSpPr>
          <p:nvPr>
            <p:ph sz="quarter" idx="13"/>
          </p:nvPr>
        </p:nvSpPr>
        <p:spPr>
          <a:xfrm>
            <a:off x="685800" y="1378744"/>
            <a:ext cx="10665619" cy="4612931"/>
          </a:xfrm>
        </p:spPr>
        <p:txBody>
          <a:bodyPr/>
          <a:lstStyle/>
          <a:p>
            <a:r>
              <a:rPr lang="en-US" dirty="0"/>
              <a:t>1970s? </a:t>
            </a:r>
          </a:p>
          <a:p>
            <a:pPr>
              <a:buFont typeface="Arial" panose="020B0604020202020204" pitchFamily="34" charset="0"/>
              <a:buChar char="•"/>
            </a:pPr>
            <a:r>
              <a:rPr lang="en-US" dirty="0"/>
              <a:t> Founding Moment: 15 August, 1971, Nixon Suspended the Dollar-Gold Pegging </a:t>
            </a:r>
          </a:p>
          <a:p>
            <a:pPr>
              <a:buFont typeface="Arial" panose="020B0604020202020204" pitchFamily="34" charset="0"/>
              <a:buChar char="•"/>
            </a:pPr>
            <a:r>
              <a:rPr lang="en-US" dirty="0"/>
              <a:t> “International Economics and International Relations: A Case of Mutual Neglect” </a:t>
            </a:r>
          </a:p>
          <a:p>
            <a:pPr>
              <a:buFont typeface="Arial" panose="020B0604020202020204" pitchFamily="34" charset="0"/>
              <a:buChar char="•"/>
            </a:pPr>
            <a:r>
              <a:rPr lang="en-US" dirty="0"/>
              <a:t>June 1971, Joseph Nye and Robert Keohane, special issue of </a:t>
            </a:r>
            <a:r>
              <a:rPr lang="en-US" i="1" dirty="0"/>
              <a:t>International Organization</a:t>
            </a:r>
          </a:p>
          <a:p>
            <a:pPr>
              <a:buFont typeface="Arial" panose="020B0604020202020204" pitchFamily="34" charset="0"/>
              <a:buChar char="•"/>
            </a:pPr>
            <a:endParaRPr lang="en-US" dirty="0"/>
          </a:p>
          <a:p>
            <a:r>
              <a:rPr lang="en-US" dirty="0"/>
              <a:t>1776?</a:t>
            </a:r>
          </a:p>
          <a:p>
            <a:pPr>
              <a:buFont typeface="Arial" panose="020B0604020202020204" pitchFamily="34" charset="0"/>
              <a:buChar char="•"/>
            </a:pPr>
            <a:r>
              <a:rPr lang="en-US" dirty="0"/>
              <a:t> Adam Smith, </a:t>
            </a:r>
            <a:r>
              <a:rPr lang="en-US" i="1" dirty="0"/>
              <a:t>On the Wealth of Nations</a:t>
            </a:r>
            <a:r>
              <a:rPr lang="en-US" dirty="0"/>
              <a:t>, Commerce, Liberty, Pacifism</a:t>
            </a:r>
          </a:p>
          <a:p>
            <a:pPr>
              <a:buFont typeface="Arial" panose="020B0604020202020204" pitchFamily="34" charset="0"/>
              <a:buChar char="•"/>
            </a:pPr>
            <a:r>
              <a:rPr lang="en-US" dirty="0"/>
              <a:t>The Independence of the 13 states</a:t>
            </a:r>
          </a:p>
          <a:p>
            <a:r>
              <a:rPr lang="en-US" dirty="0"/>
              <a:t>1940s</a:t>
            </a:r>
          </a:p>
          <a:p>
            <a:pPr>
              <a:buFont typeface="Arial" panose="020B0604020202020204" pitchFamily="34" charset="0"/>
              <a:buChar char="•"/>
            </a:pPr>
            <a:r>
              <a:rPr lang="en-US" dirty="0"/>
              <a:t>1941, Franklin Delano Roosevelt, “Four Freedoms” Speech </a:t>
            </a:r>
          </a:p>
        </p:txBody>
      </p:sp>
    </p:spTree>
    <p:extLst>
      <p:ext uri="{BB962C8B-B14F-4D97-AF65-F5344CB8AC3E}">
        <p14:creationId xmlns:p14="http://schemas.microsoft.com/office/powerpoint/2010/main" val="198541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FA2F-34D1-4D76-BCC2-EDEA4EB6A15E}"/>
              </a:ext>
            </a:extLst>
          </p:cNvPr>
          <p:cNvSpPr>
            <a:spLocks noGrp="1"/>
          </p:cNvSpPr>
          <p:nvPr>
            <p:ph type="title"/>
          </p:nvPr>
        </p:nvSpPr>
        <p:spPr/>
        <p:txBody>
          <a:bodyPr/>
          <a:lstStyle/>
          <a:p>
            <a:r>
              <a:rPr lang="en-US" dirty="0"/>
              <a:t>January 6, 1941, The State of the Union speech before Congress </a:t>
            </a:r>
          </a:p>
        </p:txBody>
      </p:sp>
      <p:sp>
        <p:nvSpPr>
          <p:cNvPr id="3" name="Content Placeholder 2">
            <a:extLst>
              <a:ext uri="{FF2B5EF4-FFF2-40B4-BE49-F238E27FC236}">
                <a16:creationId xmlns:a16="http://schemas.microsoft.com/office/drawing/2014/main" id="{15C06A88-9FD3-4285-A83D-CB1A95587570}"/>
              </a:ext>
            </a:extLst>
          </p:cNvPr>
          <p:cNvSpPr>
            <a:spLocks noGrp="1"/>
          </p:cNvSpPr>
          <p:nvPr>
            <p:ph idx="1"/>
          </p:nvPr>
        </p:nvSpPr>
        <p:spPr>
          <a:xfrm>
            <a:off x="1050131" y="1845733"/>
            <a:ext cx="10105549" cy="4412191"/>
          </a:xfrm>
        </p:spPr>
        <p:txBody>
          <a:bodyPr>
            <a:normAutofit fontScale="92500" lnSpcReduction="10000"/>
          </a:bodyPr>
          <a:lstStyle/>
          <a:p>
            <a:r>
              <a:rPr lang="en-US" dirty="0"/>
              <a:t> </a:t>
            </a:r>
            <a:r>
              <a:rPr lang="en-US" sz="2800" dirty="0"/>
              <a:t>For there is nothing mysterious about the foundations of a healthy and strong democracy. The basic things expected by our people of their political and economic systems are simple. They are:</a:t>
            </a:r>
          </a:p>
          <a:p>
            <a:r>
              <a:rPr lang="en-US" sz="2800" dirty="0"/>
              <a:t>Equality of opportunity for youth and for others.</a:t>
            </a:r>
          </a:p>
          <a:p>
            <a:pPr marL="0" indent="0">
              <a:buNone/>
            </a:pPr>
            <a:r>
              <a:rPr lang="en-US" sz="2800" dirty="0"/>
              <a:t> Jobs for those who can work.</a:t>
            </a:r>
          </a:p>
          <a:p>
            <a:r>
              <a:rPr lang="en-US" sz="2800" dirty="0"/>
              <a:t>Security for those who need it.</a:t>
            </a:r>
          </a:p>
          <a:p>
            <a:r>
              <a:rPr lang="en-US" sz="2800" dirty="0"/>
              <a:t>The ending of special privilege for the few.</a:t>
            </a:r>
          </a:p>
          <a:p>
            <a:r>
              <a:rPr lang="en-US" sz="2800" dirty="0"/>
              <a:t>The preservation of civil liberties for all.</a:t>
            </a:r>
          </a:p>
          <a:p>
            <a:r>
              <a:rPr lang="en-US" sz="2800" dirty="0"/>
              <a:t>The enjoyment  of the fruits of scientific progress in a wider and constantly rising standard of living.</a:t>
            </a:r>
          </a:p>
        </p:txBody>
      </p:sp>
    </p:spTree>
    <p:extLst>
      <p:ext uri="{BB962C8B-B14F-4D97-AF65-F5344CB8AC3E}">
        <p14:creationId xmlns:p14="http://schemas.microsoft.com/office/powerpoint/2010/main" val="333471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C27A87-2CC1-4E62-A612-A341D585A273}"/>
              </a:ext>
            </a:extLst>
          </p:cNvPr>
          <p:cNvSpPr/>
          <p:nvPr/>
        </p:nvSpPr>
        <p:spPr>
          <a:xfrm>
            <a:off x="892969" y="797510"/>
            <a:ext cx="10522744" cy="5262979"/>
          </a:xfrm>
          <a:prstGeom prst="rect">
            <a:avLst/>
          </a:prstGeom>
        </p:spPr>
        <p:txBody>
          <a:bodyPr wrap="square">
            <a:spAutoFit/>
          </a:bodyPr>
          <a:lstStyle/>
          <a:p>
            <a:r>
              <a:rPr lang="en-US" sz="2800" dirty="0"/>
              <a:t>These are the simple, the basic things that must never be lost sight of in the turmoil and unbelievable complexity of our modern world. The inner and abiding strength of our economic and political systems is dependent upon the degree to which they fulfill these expectations.</a:t>
            </a:r>
          </a:p>
          <a:p>
            <a:endParaRPr lang="en-US" sz="2800" dirty="0"/>
          </a:p>
          <a:p>
            <a:r>
              <a:rPr lang="en-US" sz="2800" dirty="0"/>
              <a:t>Many subjects connected with our social economy call for immediate improvement. As examples:</a:t>
            </a:r>
          </a:p>
          <a:p>
            <a:r>
              <a:rPr lang="en-US" sz="2800" dirty="0"/>
              <a:t>We should bring more citizens under the coverage of old-age pensions and unemployment insurance.</a:t>
            </a:r>
          </a:p>
          <a:p>
            <a:r>
              <a:rPr lang="en-US" sz="2800" dirty="0"/>
              <a:t>We should widen the opportunities for adequate medical care.</a:t>
            </a:r>
          </a:p>
          <a:p>
            <a:r>
              <a:rPr lang="en-US" sz="2800" dirty="0"/>
              <a:t>We should plan a better system by which persons deserving or needing gainful employment may obtain it.</a:t>
            </a:r>
          </a:p>
        </p:txBody>
      </p:sp>
    </p:spTree>
    <p:extLst>
      <p:ext uri="{BB962C8B-B14F-4D97-AF65-F5344CB8AC3E}">
        <p14:creationId xmlns:p14="http://schemas.microsoft.com/office/powerpoint/2010/main" val="10387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3B4B1-F111-4ABE-9005-043B4C46E4E4}"/>
              </a:ext>
            </a:extLst>
          </p:cNvPr>
          <p:cNvSpPr/>
          <p:nvPr/>
        </p:nvSpPr>
        <p:spPr>
          <a:xfrm>
            <a:off x="807244" y="684996"/>
            <a:ext cx="10829925" cy="5262979"/>
          </a:xfrm>
          <a:prstGeom prst="rect">
            <a:avLst/>
          </a:prstGeom>
        </p:spPr>
        <p:txBody>
          <a:bodyPr wrap="square">
            <a:spAutoFit/>
          </a:bodyPr>
          <a:lstStyle/>
          <a:p>
            <a:r>
              <a:rPr lang="en-US" sz="2800" dirty="0"/>
              <a:t>I have called for personal sacrifice. And I am assured of the willingness of almost all Americans to respond to that call.</a:t>
            </a:r>
          </a:p>
          <a:p>
            <a:endParaRPr lang="en-US" sz="2800" dirty="0"/>
          </a:p>
          <a:p>
            <a:r>
              <a:rPr lang="en-US" sz="2800" dirty="0"/>
              <a:t>A part of the sacrifice means the payment of more money in taxes. In my Budget Message I will recommend that a greater portion of this great defense program be paid for from taxation than we are paying for today. No person should try, or be allowed, to get rich out of the program; and the principle of tax payments in accordance with ability to pay should be constantly before our eyes to guide our legislation.</a:t>
            </a:r>
          </a:p>
          <a:p>
            <a:endParaRPr lang="en-US" sz="2800" dirty="0"/>
          </a:p>
          <a:p>
            <a:r>
              <a:rPr lang="en-US" sz="2800" dirty="0"/>
              <a:t>If the Congress maintains these principles, the voters, putting patriotism ahead of pocketbooks, will give you their applause.</a:t>
            </a:r>
          </a:p>
        </p:txBody>
      </p:sp>
    </p:spTree>
    <p:extLst>
      <p:ext uri="{BB962C8B-B14F-4D97-AF65-F5344CB8AC3E}">
        <p14:creationId xmlns:p14="http://schemas.microsoft.com/office/powerpoint/2010/main" val="277429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5885E-20D1-4F25-B713-0C1A3E9F11ED}"/>
              </a:ext>
            </a:extLst>
          </p:cNvPr>
          <p:cNvSpPr/>
          <p:nvPr/>
        </p:nvSpPr>
        <p:spPr>
          <a:xfrm>
            <a:off x="1221582" y="1166842"/>
            <a:ext cx="10329862" cy="4524315"/>
          </a:xfrm>
          <a:prstGeom prst="rect">
            <a:avLst/>
          </a:prstGeom>
        </p:spPr>
        <p:txBody>
          <a:bodyPr wrap="square">
            <a:spAutoFit/>
          </a:bodyPr>
          <a:lstStyle/>
          <a:p>
            <a:r>
              <a:rPr lang="en-US" dirty="0"/>
              <a:t> </a:t>
            </a:r>
            <a:r>
              <a:rPr lang="en-US" sz="3200" dirty="0"/>
              <a:t>In the future days, which we seek to make secure, we look forward to a world founded upon four essential human freedoms.</a:t>
            </a:r>
          </a:p>
          <a:p>
            <a:endParaRPr lang="en-US" sz="3200" dirty="0"/>
          </a:p>
          <a:p>
            <a:r>
              <a:rPr lang="en-US" sz="3200" dirty="0"/>
              <a:t>The first is freedom of speech and expression–everywhere in the world.</a:t>
            </a:r>
          </a:p>
          <a:p>
            <a:endParaRPr lang="en-US" sz="3200" dirty="0"/>
          </a:p>
          <a:p>
            <a:r>
              <a:rPr lang="en-US" sz="3200" dirty="0"/>
              <a:t>The second is freedom of every person to worship God in his own way–everywhere in the world.</a:t>
            </a:r>
          </a:p>
        </p:txBody>
      </p:sp>
    </p:spTree>
    <p:extLst>
      <p:ext uri="{BB962C8B-B14F-4D97-AF65-F5344CB8AC3E}">
        <p14:creationId xmlns:p14="http://schemas.microsoft.com/office/powerpoint/2010/main" val="47602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88A2B-1642-4E9F-963D-E8ED61540CAE}"/>
              </a:ext>
            </a:extLst>
          </p:cNvPr>
          <p:cNvSpPr/>
          <p:nvPr/>
        </p:nvSpPr>
        <p:spPr>
          <a:xfrm>
            <a:off x="900114" y="763042"/>
            <a:ext cx="10865642" cy="5016758"/>
          </a:xfrm>
          <a:prstGeom prst="rect">
            <a:avLst/>
          </a:prstGeom>
        </p:spPr>
        <p:txBody>
          <a:bodyPr wrap="square">
            <a:spAutoFit/>
          </a:bodyPr>
          <a:lstStyle/>
          <a:p>
            <a:r>
              <a:rPr lang="en-US" sz="3200" dirty="0"/>
              <a:t>The third is freedom from want–which, translated into world terms, means economic understandings which will secure to every nation a healthy peacetime life for its inhabitants-everywhere in the world.</a:t>
            </a:r>
          </a:p>
          <a:p>
            <a:endParaRPr lang="en-US" sz="3200" dirty="0"/>
          </a:p>
          <a:p>
            <a:r>
              <a:rPr lang="en-US" sz="3200" dirty="0"/>
              <a:t>The fourth is freedom from fear–which, translated into world terms, means a world-wide reduction of armaments to such a point and in such a thorough fashion that no nation will be in a position to commit an act of physical aggression against any neighbor–anywhere in the world.</a:t>
            </a:r>
          </a:p>
        </p:txBody>
      </p:sp>
    </p:spTree>
    <p:extLst>
      <p:ext uri="{BB962C8B-B14F-4D97-AF65-F5344CB8AC3E}">
        <p14:creationId xmlns:p14="http://schemas.microsoft.com/office/powerpoint/2010/main" val="196216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8B9D3A-A3AE-4CF5-B244-74A1FD4FA5D9}"/>
              </a:ext>
            </a:extLst>
          </p:cNvPr>
          <p:cNvSpPr/>
          <p:nvPr/>
        </p:nvSpPr>
        <p:spPr>
          <a:xfrm>
            <a:off x="1164432" y="674400"/>
            <a:ext cx="9986963" cy="5509200"/>
          </a:xfrm>
          <a:prstGeom prst="rect">
            <a:avLst/>
          </a:prstGeom>
        </p:spPr>
        <p:txBody>
          <a:bodyPr wrap="square">
            <a:spAutoFit/>
          </a:bodyPr>
          <a:lstStyle/>
          <a:p>
            <a:r>
              <a:rPr lang="en-US" sz="3200" dirty="0"/>
              <a:t>That is no vision of a distant millennium. It is a definite basis for a kind of world attainable in our own time and generation. That kind of world is the very antithesis of the so-called new order of tyranny which the dictators seek to create with the crash of a bomb.</a:t>
            </a:r>
          </a:p>
          <a:p>
            <a:endParaRPr lang="en-US" sz="3200" dirty="0"/>
          </a:p>
          <a:p>
            <a:r>
              <a:rPr lang="en-US" sz="3200" dirty="0"/>
              <a:t>To that new order we oppose the greater conception–the moral order. A good society is able to face schemes of world domination and foreign revolutions alike without fear.</a:t>
            </a:r>
          </a:p>
          <a:p>
            <a:endParaRPr lang="en-US" sz="3200" dirty="0"/>
          </a:p>
        </p:txBody>
      </p:sp>
    </p:spTree>
    <p:extLst>
      <p:ext uri="{BB962C8B-B14F-4D97-AF65-F5344CB8AC3E}">
        <p14:creationId xmlns:p14="http://schemas.microsoft.com/office/powerpoint/2010/main" val="371490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8B1D-9C99-4762-A7D6-522AD1200BEE}"/>
              </a:ext>
            </a:extLst>
          </p:cNvPr>
          <p:cNvSpPr>
            <a:spLocks noGrp="1"/>
          </p:cNvSpPr>
          <p:nvPr>
            <p:ph type="title"/>
          </p:nvPr>
        </p:nvSpPr>
        <p:spPr>
          <a:xfrm>
            <a:off x="1097280" y="286604"/>
            <a:ext cx="10058400" cy="967102"/>
          </a:xfrm>
        </p:spPr>
        <p:txBody>
          <a:bodyPr>
            <a:normAutofit/>
          </a:bodyPr>
          <a:lstStyle/>
          <a:p>
            <a:r>
              <a:rPr lang="en-US" dirty="0"/>
              <a:t>The Birth of Market and Capitalism</a:t>
            </a:r>
          </a:p>
        </p:txBody>
      </p:sp>
      <p:sp>
        <p:nvSpPr>
          <p:cNvPr id="3" name="Content Placeholder 2">
            <a:extLst>
              <a:ext uri="{FF2B5EF4-FFF2-40B4-BE49-F238E27FC236}">
                <a16:creationId xmlns:a16="http://schemas.microsoft.com/office/drawing/2014/main" id="{796A5997-9F42-4735-959B-CCB366E38C15}"/>
              </a:ext>
            </a:extLst>
          </p:cNvPr>
          <p:cNvSpPr>
            <a:spLocks noGrp="1"/>
          </p:cNvSpPr>
          <p:nvPr>
            <p:ph sz="quarter" idx="13"/>
          </p:nvPr>
        </p:nvSpPr>
        <p:spPr>
          <a:xfrm>
            <a:off x="685801" y="1351472"/>
            <a:ext cx="5151408" cy="4934309"/>
          </a:xfrm>
        </p:spPr>
        <p:txBody>
          <a:bodyPr>
            <a:normAutofit/>
          </a:bodyPr>
          <a:lstStyle/>
          <a:p>
            <a:r>
              <a:rPr lang="en-US" sz="2800" dirty="0"/>
              <a:t>Brief History of Economic Systems</a:t>
            </a:r>
          </a:p>
          <a:p>
            <a:pPr marL="457200" indent="-457200">
              <a:buAutoNum type="arabicPeriod"/>
            </a:pPr>
            <a:r>
              <a:rPr lang="en-US" sz="3200" dirty="0"/>
              <a:t>Primitive Economy</a:t>
            </a:r>
          </a:p>
          <a:p>
            <a:pPr marL="457200" indent="-457200">
              <a:buAutoNum type="arabicPeriod"/>
            </a:pPr>
            <a:r>
              <a:rPr lang="en-US" sz="3200" dirty="0"/>
              <a:t>Command economy</a:t>
            </a:r>
          </a:p>
          <a:p>
            <a:r>
              <a:rPr lang="en-US" sz="3200" dirty="0"/>
              <a:t>Slavery system</a:t>
            </a:r>
          </a:p>
          <a:p>
            <a:r>
              <a:rPr lang="en-US" sz="3200" dirty="0"/>
              <a:t>Feudal system</a:t>
            </a:r>
          </a:p>
          <a:p>
            <a:r>
              <a:rPr lang="en-US" sz="3200" dirty="0"/>
              <a:t>Socialist/communist system</a:t>
            </a:r>
          </a:p>
          <a:p>
            <a:pPr marL="0" indent="0">
              <a:buNone/>
            </a:pPr>
            <a:endParaRPr lang="en-US" dirty="0"/>
          </a:p>
          <a:p>
            <a:pPr marL="457200" indent="-457200">
              <a:buAutoNum type="arabicPeriod"/>
            </a:pPr>
            <a:endParaRPr lang="en-US" dirty="0"/>
          </a:p>
        </p:txBody>
      </p:sp>
      <p:pic>
        <p:nvPicPr>
          <p:cNvPr id="4" name="Picture 3">
            <a:extLst>
              <a:ext uri="{FF2B5EF4-FFF2-40B4-BE49-F238E27FC236}">
                <a16:creationId xmlns:a16="http://schemas.microsoft.com/office/drawing/2014/main" id="{CD51423A-96EC-41B8-B02F-6433E40C87D7}"/>
              </a:ext>
            </a:extLst>
          </p:cNvPr>
          <p:cNvPicPr>
            <a:picLocks noChangeAspect="1"/>
          </p:cNvPicPr>
          <p:nvPr/>
        </p:nvPicPr>
        <p:blipFill>
          <a:blip r:embed="rId2"/>
          <a:stretch>
            <a:fillRect/>
          </a:stretch>
        </p:blipFill>
        <p:spPr>
          <a:xfrm>
            <a:off x="6707107" y="2271537"/>
            <a:ext cx="4799092" cy="3295376"/>
          </a:xfrm>
          <a:prstGeom prst="rect">
            <a:avLst/>
          </a:prstGeom>
        </p:spPr>
      </p:pic>
    </p:spTree>
    <p:extLst>
      <p:ext uri="{BB962C8B-B14F-4D97-AF65-F5344CB8AC3E}">
        <p14:creationId xmlns:p14="http://schemas.microsoft.com/office/powerpoint/2010/main" val="222120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1F041D-ACB3-45C6-861B-80887955516E}"/>
              </a:ext>
            </a:extLst>
          </p:cNvPr>
          <p:cNvSpPr/>
          <p:nvPr/>
        </p:nvSpPr>
        <p:spPr>
          <a:xfrm>
            <a:off x="1200150" y="1166842"/>
            <a:ext cx="10108407" cy="4524315"/>
          </a:xfrm>
          <a:prstGeom prst="rect">
            <a:avLst/>
          </a:prstGeom>
        </p:spPr>
        <p:txBody>
          <a:bodyPr wrap="square">
            <a:spAutoFit/>
          </a:bodyPr>
          <a:lstStyle/>
          <a:p>
            <a:r>
              <a:rPr lang="en-US" sz="3600" dirty="0"/>
              <a:t>Since the beginning of our American history, we have been engaged in change–in a perpetual peaceful revolution–a revolution which goes on steadily, quietly adjusting itself to changing conditions–without the concentration camp or the quick-lime in the ditch. The world order which we seek is the cooperation of free countries, working together in a friendly, civilized society.</a:t>
            </a:r>
          </a:p>
        </p:txBody>
      </p:sp>
    </p:spTree>
    <p:extLst>
      <p:ext uri="{BB962C8B-B14F-4D97-AF65-F5344CB8AC3E}">
        <p14:creationId xmlns:p14="http://schemas.microsoft.com/office/powerpoint/2010/main" val="170394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F50E5B-51E8-4E60-9C37-4B3970607B8C}"/>
              </a:ext>
            </a:extLst>
          </p:cNvPr>
          <p:cNvSpPr/>
          <p:nvPr/>
        </p:nvSpPr>
        <p:spPr>
          <a:xfrm>
            <a:off x="992981" y="770276"/>
            <a:ext cx="10315575" cy="5078313"/>
          </a:xfrm>
          <a:prstGeom prst="rect">
            <a:avLst/>
          </a:prstGeom>
        </p:spPr>
        <p:txBody>
          <a:bodyPr wrap="square">
            <a:spAutoFit/>
          </a:bodyPr>
          <a:lstStyle/>
          <a:p>
            <a:r>
              <a:rPr lang="en-US" sz="3600" dirty="0"/>
              <a:t>This nation has placed its destiny in the hands and heads and hearts of its millions of free men and women; and its faith in freedom under the guidance of God. Freedom means the supremacy of human rights everywhere. Our support goes to those who struggle to gain those rights and keep them. Our strength is our unity of purpose.</a:t>
            </a:r>
          </a:p>
          <a:p>
            <a:endParaRPr lang="en-US" sz="3600" dirty="0"/>
          </a:p>
          <a:p>
            <a:r>
              <a:rPr lang="en-US" sz="3600" dirty="0"/>
              <a:t>To that high concept there can be no end save victory.</a:t>
            </a:r>
          </a:p>
        </p:txBody>
      </p:sp>
    </p:spTree>
    <p:extLst>
      <p:ext uri="{BB962C8B-B14F-4D97-AF65-F5344CB8AC3E}">
        <p14:creationId xmlns:p14="http://schemas.microsoft.com/office/powerpoint/2010/main" val="322337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14401"/>
            <a:ext cx="7772400" cy="1207697"/>
          </a:xfrm>
        </p:spPr>
        <p:txBody>
          <a:bodyPr>
            <a:normAutofit/>
          </a:bodyPr>
          <a:lstStyle/>
          <a:p>
            <a:r>
              <a:rPr lang="en-US" sz="4000" dirty="0"/>
              <a:t>Creation and Evolution of World Capitalist System</a:t>
            </a:r>
          </a:p>
        </p:txBody>
      </p:sp>
      <p:sp>
        <p:nvSpPr>
          <p:cNvPr id="3" name="Subtitle 2"/>
          <p:cNvSpPr>
            <a:spLocks noGrp="1"/>
          </p:cNvSpPr>
          <p:nvPr>
            <p:ph type="subTitle" idx="1"/>
          </p:nvPr>
        </p:nvSpPr>
        <p:spPr>
          <a:xfrm>
            <a:off x="1075426" y="2191109"/>
            <a:ext cx="9995140" cy="375249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l">
              <a:buFont typeface="Arial" pitchFamily="34" charset="0"/>
              <a:buChar char="•"/>
            </a:pPr>
            <a:r>
              <a:rPr lang="en-US" sz="3500" dirty="0">
                <a:solidFill>
                  <a:schemeClr val="tx1"/>
                </a:solidFill>
              </a:rPr>
              <a:t>Traditional System</a:t>
            </a:r>
          </a:p>
          <a:p>
            <a:pPr algn="l">
              <a:buFont typeface="Arial" pitchFamily="34" charset="0"/>
              <a:buChar char="•"/>
            </a:pPr>
            <a:r>
              <a:rPr lang="en-US" sz="3500" dirty="0">
                <a:solidFill>
                  <a:schemeClr val="tx1"/>
                </a:solidFill>
              </a:rPr>
              <a:t>Command System</a:t>
            </a:r>
          </a:p>
          <a:p>
            <a:pPr algn="l">
              <a:buFont typeface="Arial" pitchFamily="34" charset="0"/>
              <a:buChar char="•"/>
            </a:pPr>
            <a:r>
              <a:rPr lang="en-US" sz="3500" dirty="0">
                <a:solidFill>
                  <a:schemeClr val="tx1"/>
                </a:solidFill>
              </a:rPr>
              <a:t>Market System: Factors for Production</a:t>
            </a:r>
          </a:p>
          <a:p>
            <a:pPr marL="514350" indent="-514350" algn="l">
              <a:buFont typeface="+mj-lt"/>
              <a:buAutoNum type="arabicPeriod"/>
            </a:pPr>
            <a:r>
              <a:rPr lang="en-US" sz="3500" dirty="0">
                <a:solidFill>
                  <a:schemeClr val="tx1"/>
                </a:solidFill>
              </a:rPr>
              <a:t>From Artisans and Merchants under Guilds to Entrepreneurs</a:t>
            </a:r>
          </a:p>
          <a:p>
            <a:pPr marL="514350" indent="-514350" algn="l">
              <a:buFont typeface="+mj-lt"/>
              <a:buAutoNum type="arabicPeriod"/>
            </a:pPr>
            <a:r>
              <a:rPr lang="en-US" sz="3500" dirty="0">
                <a:solidFill>
                  <a:schemeClr val="tx1"/>
                </a:solidFill>
              </a:rPr>
              <a:t>From Manorial System to Landlords</a:t>
            </a:r>
          </a:p>
          <a:p>
            <a:pPr marL="514350" indent="-514350" algn="l">
              <a:buFont typeface="+mj-lt"/>
              <a:buAutoNum type="arabicPeriod"/>
            </a:pPr>
            <a:r>
              <a:rPr lang="en-US" sz="3500" dirty="0">
                <a:solidFill>
                  <a:schemeClr val="tx1"/>
                </a:solidFill>
              </a:rPr>
              <a:t>From Serfs to Free Labor</a:t>
            </a:r>
          </a:p>
          <a:p>
            <a:pPr algn="l"/>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740434"/>
          </a:xfrm>
        </p:spPr>
        <p:txBody>
          <a:bodyPr>
            <a:normAutofit/>
          </a:bodyPr>
          <a:lstStyle/>
          <a:p>
            <a:r>
              <a:rPr lang="en-US" dirty="0"/>
              <a:t>The Emergence of Capitalism</a:t>
            </a:r>
          </a:p>
        </p:txBody>
      </p:sp>
      <p:sp>
        <p:nvSpPr>
          <p:cNvPr id="3" name="Content Placeholder 2"/>
          <p:cNvSpPr>
            <a:spLocks noGrp="1"/>
          </p:cNvSpPr>
          <p:nvPr>
            <p:ph idx="1"/>
          </p:nvPr>
        </p:nvSpPr>
        <p:spPr>
          <a:xfrm>
            <a:off x="685801" y="1295401"/>
            <a:ext cx="10568795" cy="5036387"/>
          </a:xfrm>
        </p:spPr>
        <p:txBody>
          <a:bodyPr>
            <a:normAutofit/>
          </a:bodyPr>
          <a:lstStyle/>
          <a:p>
            <a:r>
              <a:rPr lang="en-US" dirty="0"/>
              <a:t>Market System</a:t>
            </a:r>
          </a:p>
          <a:p>
            <a:pPr marL="514350" indent="-514350">
              <a:buFont typeface="+mj-lt"/>
              <a:buAutoNum type="arabicPeriod"/>
            </a:pPr>
            <a:r>
              <a:rPr lang="en-US" sz="2400" dirty="0"/>
              <a:t>Commercialization and Monetization of Life</a:t>
            </a:r>
          </a:p>
          <a:p>
            <a:pPr marL="514350" indent="-514350">
              <a:buFont typeface="+mj-lt"/>
              <a:buAutoNum type="arabicPeriod"/>
            </a:pPr>
            <a:r>
              <a:rPr lang="en-US" sz="2400" dirty="0"/>
              <a:t>The Crusade and Value Changes</a:t>
            </a:r>
          </a:p>
          <a:p>
            <a:pPr marL="514350" indent="-514350">
              <a:buFont typeface="+mj-lt"/>
              <a:buAutoNum type="arabicPeriod"/>
            </a:pPr>
            <a:r>
              <a:rPr lang="en-US" sz="2400" dirty="0"/>
              <a:t>Great Explorations</a:t>
            </a:r>
          </a:p>
          <a:p>
            <a:pPr marL="514350" indent="-514350">
              <a:buFont typeface="+mj-lt"/>
              <a:buAutoNum type="arabicPeriod"/>
            </a:pPr>
            <a:r>
              <a:rPr lang="en-US" sz="2400" dirty="0"/>
              <a:t>Enclosure Movement</a:t>
            </a:r>
          </a:p>
          <a:p>
            <a:pPr marL="514350" indent="-514350">
              <a:buFont typeface="+mj-lt"/>
              <a:buAutoNum type="arabicPeriod"/>
            </a:pPr>
            <a:r>
              <a:rPr lang="en-US" sz="2400" dirty="0"/>
              <a:t>Scientific Revolution and Industrial Revolutions</a:t>
            </a:r>
          </a:p>
          <a:p>
            <a:r>
              <a:rPr lang="en-US" dirty="0"/>
              <a:t>Political System</a:t>
            </a:r>
          </a:p>
          <a:p>
            <a:pPr marL="514350" indent="-514350">
              <a:buFont typeface="+mj-lt"/>
              <a:buAutoNum type="arabicPeriod"/>
            </a:pPr>
            <a:r>
              <a:rPr lang="en-US" sz="2400" dirty="0"/>
              <a:t>Marxist analysis: from the Force of Production to the Relationship of Production (Superstructure)</a:t>
            </a:r>
          </a:p>
          <a:p>
            <a:pPr marL="514350" indent="-514350">
              <a:buFont typeface="+mj-lt"/>
              <a:buAutoNum type="arabicPeriod"/>
            </a:pPr>
            <a:r>
              <a:rPr lang="en-US" sz="2400" dirty="0"/>
              <a:t>Rationalist Analysis: Landed Property and Mobile Assets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43A5-6896-4EC9-B884-5A2AFCE952FE}"/>
              </a:ext>
            </a:extLst>
          </p:cNvPr>
          <p:cNvSpPr>
            <a:spLocks noGrp="1"/>
          </p:cNvSpPr>
          <p:nvPr>
            <p:ph type="title"/>
          </p:nvPr>
        </p:nvSpPr>
        <p:spPr/>
        <p:txBody>
          <a:bodyPr/>
          <a:lstStyle/>
          <a:p>
            <a:r>
              <a:rPr lang="en-US" dirty="0"/>
              <a:t>Modern Society: Capitalism</a:t>
            </a:r>
          </a:p>
        </p:txBody>
      </p:sp>
      <p:sp>
        <p:nvSpPr>
          <p:cNvPr id="3" name="Content Placeholder 2">
            <a:extLst>
              <a:ext uri="{FF2B5EF4-FFF2-40B4-BE49-F238E27FC236}">
                <a16:creationId xmlns:a16="http://schemas.microsoft.com/office/drawing/2014/main" id="{7D109696-1770-4D6B-AD96-D1231DA81605}"/>
              </a:ext>
            </a:extLst>
          </p:cNvPr>
          <p:cNvSpPr>
            <a:spLocks noGrp="1"/>
          </p:cNvSpPr>
          <p:nvPr>
            <p:ph sz="quarter" idx="13"/>
          </p:nvPr>
        </p:nvSpPr>
        <p:spPr/>
        <p:txBody>
          <a:bodyPr>
            <a:normAutofit/>
          </a:bodyPr>
          <a:lstStyle/>
          <a:p>
            <a:pPr marL="457200" indent="-457200">
              <a:buFont typeface="+mj-lt"/>
              <a:buAutoNum type="arabicPeriod"/>
            </a:pPr>
            <a:r>
              <a:rPr lang="en-US" sz="2800" dirty="0"/>
              <a:t>Two H’s Pillars (Hellenistic and Hebrew) in the West: Mathew Arnold</a:t>
            </a:r>
          </a:p>
          <a:p>
            <a:pPr marL="457200" indent="-457200">
              <a:buFont typeface="+mj-lt"/>
              <a:buAutoNum type="arabicPeriod"/>
            </a:pPr>
            <a:r>
              <a:rPr lang="en-US" sz="2800" dirty="0"/>
              <a:t>Three R’s Movements: Renaissance, Reformation and Revolution</a:t>
            </a:r>
          </a:p>
          <a:p>
            <a:pPr marL="457200" indent="-457200">
              <a:buFont typeface="+mj-lt"/>
              <a:buAutoNum type="arabicPeriod"/>
            </a:pPr>
            <a:r>
              <a:rPr lang="en-US" sz="2800" dirty="0"/>
              <a:t>The “Discovery of the New World”</a:t>
            </a:r>
          </a:p>
          <a:p>
            <a:pPr marL="457200" indent="-457200">
              <a:buFont typeface="+mj-lt"/>
              <a:buAutoNum type="arabicPeriod"/>
            </a:pPr>
            <a:r>
              <a:rPr lang="en-US" sz="2800" dirty="0"/>
              <a:t>Industrialization, colonization and imperialism</a:t>
            </a:r>
          </a:p>
          <a:p>
            <a:pPr marL="457200" indent="-457200">
              <a:buFont typeface="+mj-lt"/>
              <a:buAutoNum type="arabicPeriod"/>
            </a:pPr>
            <a:r>
              <a:rPr lang="en-US" sz="2800" dirty="0"/>
              <a:t>Technological revolutions</a:t>
            </a:r>
          </a:p>
        </p:txBody>
      </p:sp>
    </p:spTree>
    <p:extLst>
      <p:ext uri="{BB962C8B-B14F-4D97-AF65-F5344CB8AC3E}">
        <p14:creationId xmlns:p14="http://schemas.microsoft.com/office/powerpoint/2010/main" val="41014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27F237C-78BA-4977-96A6-48DB0035011B}"/>
              </a:ext>
            </a:extLst>
          </p:cNvPr>
          <p:cNvSpPr txBox="1">
            <a:spLocks/>
          </p:cNvSpPr>
          <p:nvPr/>
        </p:nvSpPr>
        <p:spPr bwMode="auto">
          <a:xfrm>
            <a:off x="1859756" y="5805488"/>
            <a:ext cx="8604250" cy="863600"/>
          </a:xfrm>
          <a:prstGeom prst="rect">
            <a:avLst/>
          </a:prstGeom>
          <a:noFill/>
          <a:ln w="9525">
            <a:noFill/>
            <a:round/>
            <a:headEnd/>
            <a:tailEnd/>
          </a:ln>
        </p:spPr>
        <p:txBody>
          <a:bodyPr lIns="90000" tIns="46800" rIns="90000" bIns="46800" anchor="ctr"/>
          <a:lstStyle/>
          <a:p>
            <a:pPr eaLnBrk="0" fontAlgn="base" hangingPunct="0">
              <a:spcBef>
                <a:spcPts val="300"/>
              </a:spcBef>
              <a:spcAft>
                <a:spcPts val="300"/>
              </a:spcAft>
              <a:buClr>
                <a:srgbClr val="000000"/>
              </a:buClr>
              <a:buSzPct val="100000"/>
              <a:tabLst>
                <a:tab pos="744538" algn="l"/>
              </a:tabLst>
              <a:defRPr/>
            </a:pPr>
            <a:r>
              <a:rPr lang="en-US" sz="2000" kern="0" dirty="0">
                <a:solidFill>
                  <a:srgbClr val="000000"/>
                </a:solidFill>
                <a:latin typeface="Arial"/>
                <a:ea typeface="MS Gothic"/>
              </a:rPr>
              <a:t>Figure 2.2 </a:t>
            </a:r>
            <a:r>
              <a:rPr lang="en-US" sz="2000" dirty="0">
                <a:solidFill>
                  <a:srgbClr val="000000"/>
                </a:solidFill>
                <a:latin typeface="Arial" charset="0"/>
                <a:ea typeface="MS Gothic" charset="-128"/>
              </a:rPr>
              <a:t>Global shifts in GDP, 1700–1950</a:t>
            </a:r>
            <a:br>
              <a:rPr lang="en-US" sz="2000" dirty="0">
                <a:solidFill>
                  <a:srgbClr val="000000"/>
                </a:solidFill>
                <a:latin typeface="Arial" charset="0"/>
                <a:ea typeface="MS Gothic" charset="-128"/>
              </a:rPr>
            </a:br>
            <a:r>
              <a:rPr lang="en-US" sz="2000" i="1" dirty="0">
                <a:solidFill>
                  <a:srgbClr val="000000"/>
                </a:solidFill>
                <a:latin typeface="Arial" charset="0"/>
                <a:ea typeface="MS Gothic" charset="-128"/>
              </a:rPr>
              <a:t>Source</a:t>
            </a:r>
            <a:r>
              <a:rPr lang="en-US" sz="2000" dirty="0">
                <a:solidFill>
                  <a:srgbClr val="000000"/>
                </a:solidFill>
                <a:latin typeface="Arial" charset="0"/>
                <a:ea typeface="MS Gothic" charset="-128"/>
              </a:rPr>
              <a:t>: calculated from </a:t>
            </a:r>
            <a:r>
              <a:rPr lang="en-US" sz="2000" dirty="0" err="1">
                <a:solidFill>
                  <a:srgbClr val="000000"/>
                </a:solidFill>
                <a:latin typeface="Arial" charset="0"/>
                <a:ea typeface="MS Gothic" charset="-128"/>
              </a:rPr>
              <a:t>Maddison</a:t>
            </a:r>
            <a:r>
              <a:rPr lang="en-US" sz="2000" dirty="0">
                <a:solidFill>
                  <a:srgbClr val="000000"/>
                </a:solidFill>
                <a:latin typeface="Arial" charset="0"/>
                <a:ea typeface="MS Gothic" charset="-128"/>
              </a:rPr>
              <a:t>, 2001: Table B-20</a:t>
            </a:r>
            <a:endParaRPr lang="en-US" sz="1600" kern="0" dirty="0">
              <a:solidFill>
                <a:srgbClr val="000000"/>
              </a:solidFill>
              <a:latin typeface="Arial"/>
              <a:ea typeface="MS Gothic"/>
            </a:endParaRPr>
          </a:p>
        </p:txBody>
      </p:sp>
      <p:pic>
        <p:nvPicPr>
          <p:cNvPr id="4099" name="Picture 3" descr="Figure 2.2.jpg">
            <a:extLst>
              <a:ext uri="{FF2B5EF4-FFF2-40B4-BE49-F238E27FC236}">
                <a16:creationId xmlns:a16="http://schemas.microsoft.com/office/drawing/2014/main" id="{E43656DB-0E0E-4D47-830B-A80AD9E1CA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71741"/>
            <a:ext cx="8958757" cy="513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A772-7BBC-41E1-9835-02904E946F61}"/>
              </a:ext>
            </a:extLst>
          </p:cNvPr>
          <p:cNvSpPr>
            <a:spLocks noGrp="1"/>
          </p:cNvSpPr>
          <p:nvPr>
            <p:ph type="title"/>
          </p:nvPr>
        </p:nvSpPr>
        <p:spPr/>
        <p:txBody>
          <a:bodyPr/>
          <a:lstStyle/>
          <a:p>
            <a:r>
              <a:rPr lang="en-US" dirty="0"/>
              <a:t>Evolution</a:t>
            </a:r>
          </a:p>
        </p:txBody>
      </p:sp>
      <p:sp>
        <p:nvSpPr>
          <p:cNvPr id="3" name="Text Placeholder 2">
            <a:extLst>
              <a:ext uri="{FF2B5EF4-FFF2-40B4-BE49-F238E27FC236}">
                <a16:creationId xmlns:a16="http://schemas.microsoft.com/office/drawing/2014/main" id="{1CF52130-37BB-4BFB-8AA9-7061CAEA08BD}"/>
              </a:ext>
            </a:extLst>
          </p:cNvPr>
          <p:cNvSpPr>
            <a:spLocks noGrp="1"/>
          </p:cNvSpPr>
          <p:nvPr>
            <p:ph type="body" idx="1"/>
          </p:nvPr>
        </p:nvSpPr>
        <p:spPr/>
        <p:txBody>
          <a:bodyPr/>
          <a:lstStyle/>
          <a:p>
            <a:r>
              <a:rPr lang="en-US" dirty="0"/>
              <a:t>mercantilism</a:t>
            </a:r>
          </a:p>
        </p:txBody>
      </p:sp>
      <p:sp>
        <p:nvSpPr>
          <p:cNvPr id="4" name="Text Placeholder 3">
            <a:extLst>
              <a:ext uri="{FF2B5EF4-FFF2-40B4-BE49-F238E27FC236}">
                <a16:creationId xmlns:a16="http://schemas.microsoft.com/office/drawing/2014/main" id="{402F1752-2246-4F7F-B9B0-94905F1144D5}"/>
              </a:ext>
            </a:extLst>
          </p:cNvPr>
          <p:cNvSpPr>
            <a:spLocks noGrp="1"/>
          </p:cNvSpPr>
          <p:nvPr>
            <p:ph type="body" sz="half" idx="15"/>
          </p:nvPr>
        </p:nvSpPr>
        <p:spPr>
          <a:xfrm>
            <a:off x="685802" y="2639658"/>
            <a:ext cx="3310128" cy="3651874"/>
          </a:xfrm>
        </p:spPr>
        <p:txBody>
          <a:bodyPr>
            <a:noAutofit/>
          </a:bodyPr>
          <a:lstStyle/>
          <a:p>
            <a:r>
              <a:rPr lang="en-US" sz="1600" dirty="0"/>
              <a:t>Louis XIV and Jean Baptiste Colbert (17</a:t>
            </a:r>
            <a:r>
              <a:rPr lang="en-US" sz="1600" baseline="30000" dirty="0"/>
              <a:t>th</a:t>
            </a:r>
            <a:r>
              <a:rPr lang="en-US" sz="1600" dirty="0"/>
              <a:t> century)</a:t>
            </a:r>
          </a:p>
          <a:p>
            <a:r>
              <a:rPr lang="en-US" sz="1600" dirty="0"/>
              <a:t>The physiocrats </a:t>
            </a:r>
          </a:p>
          <a:p>
            <a:r>
              <a:rPr lang="en-US" sz="1600" dirty="0"/>
              <a:t>Francois Quesnay，1694—1774</a:t>
            </a:r>
          </a:p>
          <a:p>
            <a:r>
              <a:rPr lang="en-US" sz="1600" dirty="0"/>
              <a:t>Britain’s corn law (1815-1846)</a:t>
            </a:r>
          </a:p>
          <a:p>
            <a:r>
              <a:rPr lang="en-US" sz="1600" dirty="0"/>
              <a:t>Friedrich List (1789-1846)</a:t>
            </a:r>
          </a:p>
          <a:p>
            <a:r>
              <a:rPr lang="en-US" sz="1600" dirty="0"/>
              <a:t>List, </a:t>
            </a:r>
            <a:r>
              <a:rPr lang="en-US" sz="1600" i="1" dirty="0"/>
              <a:t>The National System of Political Economy</a:t>
            </a:r>
            <a:r>
              <a:rPr lang="en-US" sz="1600" dirty="0"/>
              <a:t>, 1841</a:t>
            </a:r>
          </a:p>
          <a:p>
            <a:r>
              <a:rPr lang="en-US" sz="1600" dirty="0"/>
              <a:t>Alexander Hamilton: economic nationalism</a:t>
            </a:r>
          </a:p>
        </p:txBody>
      </p:sp>
      <p:sp>
        <p:nvSpPr>
          <p:cNvPr id="5" name="Text Placeholder 4">
            <a:extLst>
              <a:ext uri="{FF2B5EF4-FFF2-40B4-BE49-F238E27FC236}">
                <a16:creationId xmlns:a16="http://schemas.microsoft.com/office/drawing/2014/main" id="{8D49847E-7FB1-420B-835E-F59EF6244520}"/>
              </a:ext>
            </a:extLst>
          </p:cNvPr>
          <p:cNvSpPr>
            <a:spLocks noGrp="1"/>
          </p:cNvSpPr>
          <p:nvPr>
            <p:ph type="body" sz="quarter" idx="3"/>
          </p:nvPr>
        </p:nvSpPr>
        <p:spPr/>
        <p:txBody>
          <a:bodyPr/>
          <a:lstStyle/>
          <a:p>
            <a:r>
              <a:rPr lang="en-US" dirty="0"/>
              <a:t>liberalism</a:t>
            </a:r>
          </a:p>
        </p:txBody>
      </p:sp>
      <p:sp>
        <p:nvSpPr>
          <p:cNvPr id="6" name="Text Placeholder 5">
            <a:extLst>
              <a:ext uri="{FF2B5EF4-FFF2-40B4-BE49-F238E27FC236}">
                <a16:creationId xmlns:a16="http://schemas.microsoft.com/office/drawing/2014/main" id="{4292CB7D-8D17-4783-8F11-878BFC3BAF46}"/>
              </a:ext>
            </a:extLst>
          </p:cNvPr>
          <p:cNvSpPr>
            <a:spLocks noGrp="1"/>
          </p:cNvSpPr>
          <p:nvPr>
            <p:ph type="body" sz="half" idx="16"/>
          </p:nvPr>
        </p:nvSpPr>
        <p:spPr/>
        <p:txBody>
          <a:bodyPr>
            <a:normAutofit/>
          </a:bodyPr>
          <a:lstStyle/>
          <a:p>
            <a:r>
              <a:rPr lang="en-US" sz="1600" dirty="0"/>
              <a:t>Adam smith</a:t>
            </a:r>
          </a:p>
          <a:p>
            <a:r>
              <a:rPr lang="en-US" sz="1600" dirty="0"/>
              <a:t>Smith, </a:t>
            </a:r>
            <a:r>
              <a:rPr lang="en-US" sz="1600" i="1" dirty="0"/>
              <a:t>On the Wealth of Nations</a:t>
            </a:r>
            <a:r>
              <a:rPr lang="en-US" sz="1600" dirty="0"/>
              <a:t>, 1776</a:t>
            </a:r>
          </a:p>
          <a:p>
            <a:r>
              <a:rPr lang="en-US" sz="1600" dirty="0"/>
              <a:t>The independence of the 13 American states</a:t>
            </a:r>
          </a:p>
          <a:p>
            <a:r>
              <a:rPr lang="en-US" sz="1600" dirty="0"/>
              <a:t>David Ricardo (1772-1823), Principles of Political Economy and Taxation, 1817</a:t>
            </a:r>
          </a:p>
          <a:p>
            <a:r>
              <a:rPr lang="en-US" sz="1600" dirty="0"/>
              <a:t>Law of diminishing return, comparative advantage </a:t>
            </a:r>
          </a:p>
        </p:txBody>
      </p:sp>
      <p:sp>
        <p:nvSpPr>
          <p:cNvPr id="7" name="Text Placeholder 6">
            <a:extLst>
              <a:ext uri="{FF2B5EF4-FFF2-40B4-BE49-F238E27FC236}">
                <a16:creationId xmlns:a16="http://schemas.microsoft.com/office/drawing/2014/main" id="{A05984EC-0951-402E-8CF6-E6CFF6170012}"/>
              </a:ext>
            </a:extLst>
          </p:cNvPr>
          <p:cNvSpPr>
            <a:spLocks noGrp="1"/>
          </p:cNvSpPr>
          <p:nvPr>
            <p:ph type="body" sz="quarter" idx="13"/>
          </p:nvPr>
        </p:nvSpPr>
        <p:spPr/>
        <p:txBody>
          <a:bodyPr/>
          <a:lstStyle/>
          <a:p>
            <a:r>
              <a:rPr lang="en-US" dirty="0"/>
              <a:t>Socialism/communism</a:t>
            </a:r>
          </a:p>
        </p:txBody>
      </p:sp>
      <p:sp>
        <p:nvSpPr>
          <p:cNvPr id="8" name="Text Placeholder 7">
            <a:extLst>
              <a:ext uri="{FF2B5EF4-FFF2-40B4-BE49-F238E27FC236}">
                <a16:creationId xmlns:a16="http://schemas.microsoft.com/office/drawing/2014/main" id="{86A2C0B1-32E5-4C29-B5F6-1382948696C1}"/>
              </a:ext>
            </a:extLst>
          </p:cNvPr>
          <p:cNvSpPr>
            <a:spLocks noGrp="1"/>
          </p:cNvSpPr>
          <p:nvPr>
            <p:ph type="body" sz="half" idx="17"/>
          </p:nvPr>
        </p:nvSpPr>
        <p:spPr/>
        <p:txBody>
          <a:bodyPr>
            <a:normAutofit/>
          </a:bodyPr>
          <a:lstStyle/>
          <a:p>
            <a:r>
              <a:rPr lang="en-US" sz="1800" dirty="0"/>
              <a:t>Is Jesus Christ the first socialist?</a:t>
            </a:r>
          </a:p>
        </p:txBody>
      </p:sp>
    </p:spTree>
    <p:extLst>
      <p:ext uri="{BB962C8B-B14F-4D97-AF65-F5344CB8AC3E}">
        <p14:creationId xmlns:p14="http://schemas.microsoft.com/office/powerpoint/2010/main" val="413087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4EE0-8BE9-4643-83FE-B002CD5C4515}"/>
              </a:ext>
            </a:extLst>
          </p:cNvPr>
          <p:cNvSpPr>
            <a:spLocks noGrp="1"/>
          </p:cNvSpPr>
          <p:nvPr>
            <p:ph type="title"/>
          </p:nvPr>
        </p:nvSpPr>
        <p:spPr/>
        <p:txBody>
          <a:bodyPr/>
          <a:lstStyle/>
          <a:p>
            <a:r>
              <a:rPr lang="en-US" dirty="0"/>
              <a:t>Evolution--continued</a:t>
            </a:r>
          </a:p>
        </p:txBody>
      </p:sp>
      <p:sp>
        <p:nvSpPr>
          <p:cNvPr id="3" name="Text Placeholder 2">
            <a:extLst>
              <a:ext uri="{FF2B5EF4-FFF2-40B4-BE49-F238E27FC236}">
                <a16:creationId xmlns:a16="http://schemas.microsoft.com/office/drawing/2014/main" id="{967F29BE-AF1B-4B8C-98FB-B944620E8E96}"/>
              </a:ext>
            </a:extLst>
          </p:cNvPr>
          <p:cNvSpPr>
            <a:spLocks noGrp="1"/>
          </p:cNvSpPr>
          <p:nvPr>
            <p:ph type="body" idx="1"/>
          </p:nvPr>
        </p:nvSpPr>
        <p:spPr/>
        <p:txBody>
          <a:bodyPr/>
          <a:lstStyle/>
          <a:p>
            <a:r>
              <a:rPr lang="en-US" dirty="0"/>
              <a:t>mercantilism</a:t>
            </a:r>
          </a:p>
        </p:txBody>
      </p:sp>
      <p:sp>
        <p:nvSpPr>
          <p:cNvPr id="4" name="Text Placeholder 3">
            <a:extLst>
              <a:ext uri="{FF2B5EF4-FFF2-40B4-BE49-F238E27FC236}">
                <a16:creationId xmlns:a16="http://schemas.microsoft.com/office/drawing/2014/main" id="{3A984829-CA73-4AF0-9031-D6ACCAAB0F36}"/>
              </a:ext>
            </a:extLst>
          </p:cNvPr>
          <p:cNvSpPr>
            <a:spLocks noGrp="1"/>
          </p:cNvSpPr>
          <p:nvPr>
            <p:ph type="body" sz="half" idx="15"/>
          </p:nvPr>
        </p:nvSpPr>
        <p:spPr/>
        <p:txBody>
          <a:bodyPr>
            <a:normAutofit/>
          </a:bodyPr>
          <a:lstStyle/>
          <a:p>
            <a:r>
              <a:rPr lang="en-US" sz="1800" dirty="0"/>
              <a:t>1930s: challenges from Fascism and Nazism in Europe</a:t>
            </a:r>
          </a:p>
          <a:p>
            <a:r>
              <a:rPr lang="en-US" sz="1800" dirty="0"/>
              <a:t>Hitler’s economist: Hjalmar Schacht</a:t>
            </a:r>
          </a:p>
          <a:p>
            <a:r>
              <a:rPr lang="en-US" sz="1800" dirty="0"/>
              <a:t>Militarist economy in Japan</a:t>
            </a:r>
          </a:p>
          <a:p>
            <a:r>
              <a:rPr lang="en-US" sz="1800" dirty="0" err="1"/>
              <a:t>Korekiyo</a:t>
            </a:r>
            <a:r>
              <a:rPr lang="en-US" sz="1800" dirty="0"/>
              <a:t> Takahashi</a:t>
            </a:r>
          </a:p>
        </p:txBody>
      </p:sp>
      <p:sp>
        <p:nvSpPr>
          <p:cNvPr id="5" name="Text Placeholder 4">
            <a:extLst>
              <a:ext uri="{FF2B5EF4-FFF2-40B4-BE49-F238E27FC236}">
                <a16:creationId xmlns:a16="http://schemas.microsoft.com/office/drawing/2014/main" id="{42CFCF54-4BE4-480D-8D04-D902075A58C2}"/>
              </a:ext>
            </a:extLst>
          </p:cNvPr>
          <p:cNvSpPr>
            <a:spLocks noGrp="1"/>
          </p:cNvSpPr>
          <p:nvPr>
            <p:ph type="body" sz="quarter" idx="3"/>
          </p:nvPr>
        </p:nvSpPr>
        <p:spPr/>
        <p:txBody>
          <a:bodyPr/>
          <a:lstStyle/>
          <a:p>
            <a:r>
              <a:rPr lang="en-US" dirty="0"/>
              <a:t>liberalism</a:t>
            </a:r>
          </a:p>
        </p:txBody>
      </p:sp>
      <p:sp>
        <p:nvSpPr>
          <p:cNvPr id="6" name="Text Placeholder 5">
            <a:extLst>
              <a:ext uri="{FF2B5EF4-FFF2-40B4-BE49-F238E27FC236}">
                <a16:creationId xmlns:a16="http://schemas.microsoft.com/office/drawing/2014/main" id="{FA0840EA-2616-4CF7-8271-FCABA2576979}"/>
              </a:ext>
            </a:extLst>
          </p:cNvPr>
          <p:cNvSpPr>
            <a:spLocks noGrp="1"/>
          </p:cNvSpPr>
          <p:nvPr>
            <p:ph type="body" sz="half" idx="16"/>
          </p:nvPr>
        </p:nvSpPr>
        <p:spPr>
          <a:xfrm>
            <a:off x="4234621" y="2639657"/>
            <a:ext cx="3310128" cy="3462093"/>
          </a:xfrm>
        </p:spPr>
        <p:txBody>
          <a:bodyPr>
            <a:noAutofit/>
          </a:bodyPr>
          <a:lstStyle/>
          <a:p>
            <a:r>
              <a:rPr lang="en-US" sz="1800" dirty="0"/>
              <a:t>Landed ownership in UK: primogeniture</a:t>
            </a:r>
          </a:p>
          <a:p>
            <a:r>
              <a:rPr lang="en-US" sz="1800" dirty="0"/>
              <a:t>The parliamentary reform act of 1832</a:t>
            </a:r>
          </a:p>
          <a:p>
            <a:r>
              <a:rPr lang="en-US" sz="1800" dirty="0"/>
              <a:t>The potato famines (1840)</a:t>
            </a:r>
          </a:p>
          <a:p>
            <a:r>
              <a:rPr lang="en-US" sz="1800" dirty="0"/>
              <a:t>The repeal of corn laws (1846)</a:t>
            </a:r>
          </a:p>
          <a:p>
            <a:r>
              <a:rPr lang="en-US" sz="1800" dirty="0"/>
              <a:t>The triumph of liberalism in U.K.</a:t>
            </a:r>
          </a:p>
          <a:p>
            <a:r>
              <a:rPr lang="en-US" sz="1800" dirty="0"/>
              <a:t>Pax Britannica</a:t>
            </a:r>
          </a:p>
        </p:txBody>
      </p:sp>
      <p:sp>
        <p:nvSpPr>
          <p:cNvPr id="7" name="Text Placeholder 6">
            <a:extLst>
              <a:ext uri="{FF2B5EF4-FFF2-40B4-BE49-F238E27FC236}">
                <a16:creationId xmlns:a16="http://schemas.microsoft.com/office/drawing/2014/main" id="{E57279FC-F444-402E-A732-FAA1BC6B7C45}"/>
              </a:ext>
            </a:extLst>
          </p:cNvPr>
          <p:cNvSpPr>
            <a:spLocks noGrp="1"/>
          </p:cNvSpPr>
          <p:nvPr>
            <p:ph type="body" sz="quarter" idx="13"/>
          </p:nvPr>
        </p:nvSpPr>
        <p:spPr/>
        <p:txBody>
          <a:bodyPr/>
          <a:lstStyle/>
          <a:p>
            <a:r>
              <a:rPr lang="en-US" dirty="0"/>
              <a:t>socialism</a:t>
            </a:r>
          </a:p>
        </p:txBody>
      </p:sp>
      <p:sp>
        <p:nvSpPr>
          <p:cNvPr id="8" name="Text Placeholder 7">
            <a:extLst>
              <a:ext uri="{FF2B5EF4-FFF2-40B4-BE49-F238E27FC236}">
                <a16:creationId xmlns:a16="http://schemas.microsoft.com/office/drawing/2014/main" id="{AA5CB9CE-E0DC-4B99-860F-A0FF10328881}"/>
              </a:ext>
            </a:extLst>
          </p:cNvPr>
          <p:cNvSpPr>
            <a:spLocks noGrp="1"/>
          </p:cNvSpPr>
          <p:nvPr>
            <p:ph type="body" sz="half" idx="17"/>
          </p:nvPr>
        </p:nvSpPr>
        <p:spPr/>
        <p:txBody>
          <a:bodyPr>
            <a:noAutofit/>
          </a:bodyPr>
          <a:lstStyle/>
          <a:p>
            <a:r>
              <a:rPr lang="en-US" sz="1800" dirty="0"/>
              <a:t>Karl Marx and </a:t>
            </a:r>
            <a:r>
              <a:rPr lang="en-US" sz="1800" i="1" dirty="0"/>
              <a:t>The Communist Manifesto</a:t>
            </a:r>
            <a:r>
              <a:rPr lang="en-US" sz="1800" dirty="0"/>
              <a:t>, 1848</a:t>
            </a:r>
          </a:p>
          <a:p>
            <a:r>
              <a:rPr lang="en-US" sz="1800" i="1" dirty="0"/>
              <a:t>Das Kapital </a:t>
            </a:r>
            <a:r>
              <a:rPr lang="en-US" sz="1800" dirty="0"/>
              <a:t>(On Capital), 1867, 1865, 1894, 1904-10</a:t>
            </a:r>
          </a:p>
          <a:p>
            <a:r>
              <a:rPr lang="en-US" sz="1800" dirty="0"/>
              <a:t>Lenin, on colonialism and imperialism</a:t>
            </a:r>
          </a:p>
          <a:p>
            <a:r>
              <a:rPr lang="en-US" sz="1800" dirty="0"/>
              <a:t>1917: October Revolution</a:t>
            </a:r>
          </a:p>
          <a:p>
            <a:r>
              <a:rPr lang="en-US" sz="1800" dirty="0"/>
              <a:t>USSR</a:t>
            </a:r>
          </a:p>
        </p:txBody>
      </p:sp>
    </p:spTree>
    <p:extLst>
      <p:ext uri="{BB962C8B-B14F-4D97-AF65-F5344CB8AC3E}">
        <p14:creationId xmlns:p14="http://schemas.microsoft.com/office/powerpoint/2010/main" val="158620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9824-1D82-41D3-B58F-4178D0C89D61}"/>
              </a:ext>
            </a:extLst>
          </p:cNvPr>
          <p:cNvSpPr>
            <a:spLocks noGrp="1"/>
          </p:cNvSpPr>
          <p:nvPr>
            <p:ph type="title"/>
          </p:nvPr>
        </p:nvSpPr>
        <p:spPr/>
        <p:txBody>
          <a:bodyPr/>
          <a:lstStyle/>
          <a:p>
            <a:r>
              <a:rPr lang="en-US" dirty="0"/>
              <a:t>Evolution: a new synthesis</a:t>
            </a:r>
          </a:p>
        </p:txBody>
      </p:sp>
      <p:sp>
        <p:nvSpPr>
          <p:cNvPr id="3" name="Content Placeholder 2">
            <a:extLst>
              <a:ext uri="{FF2B5EF4-FFF2-40B4-BE49-F238E27FC236}">
                <a16:creationId xmlns:a16="http://schemas.microsoft.com/office/drawing/2014/main" id="{C36A9E8C-FCD3-401F-934A-BBE43DD926CA}"/>
              </a:ext>
            </a:extLst>
          </p:cNvPr>
          <p:cNvSpPr>
            <a:spLocks noGrp="1"/>
          </p:cNvSpPr>
          <p:nvPr>
            <p:ph sz="quarter" idx="13"/>
          </p:nvPr>
        </p:nvSpPr>
        <p:spPr>
          <a:xfrm>
            <a:off x="685800" y="2063396"/>
            <a:ext cx="5088714" cy="4159125"/>
          </a:xfrm>
        </p:spPr>
        <p:txBody>
          <a:bodyPr>
            <a:normAutofit/>
          </a:bodyPr>
          <a:lstStyle/>
          <a:p>
            <a:r>
              <a:rPr lang="en-US" sz="2400" dirty="0"/>
              <a:t>John Maynard Keynes</a:t>
            </a:r>
          </a:p>
          <a:p>
            <a:r>
              <a:rPr lang="en-US" sz="2400" i="1" dirty="0"/>
              <a:t>General Theory of Employment, Interest and Money</a:t>
            </a:r>
            <a:r>
              <a:rPr lang="en-US" sz="2400" dirty="0"/>
              <a:t>, 1936</a:t>
            </a:r>
          </a:p>
          <a:p>
            <a:r>
              <a:rPr lang="en-US" sz="2400" dirty="0"/>
              <a:t>Keynesianism</a:t>
            </a:r>
          </a:p>
          <a:p>
            <a:r>
              <a:rPr lang="en-US" sz="2400" dirty="0"/>
              <a:t>FDR and his “Four Freedoms” speech in 1941</a:t>
            </a:r>
          </a:p>
          <a:p>
            <a:r>
              <a:rPr lang="en-US" sz="2400" dirty="0"/>
              <a:t>Defeat of Fascism and Nazism</a:t>
            </a:r>
          </a:p>
          <a:p>
            <a:r>
              <a:rPr lang="en-US" sz="2400" dirty="0"/>
              <a:t>Welfare state and embedded liberalism</a:t>
            </a:r>
          </a:p>
          <a:p>
            <a:pPr marL="0" indent="0">
              <a:buNone/>
            </a:pPr>
            <a:endParaRPr lang="en-US" dirty="0"/>
          </a:p>
        </p:txBody>
      </p:sp>
      <p:sp>
        <p:nvSpPr>
          <p:cNvPr id="4" name="Content Placeholder 3">
            <a:extLst>
              <a:ext uri="{FF2B5EF4-FFF2-40B4-BE49-F238E27FC236}">
                <a16:creationId xmlns:a16="http://schemas.microsoft.com/office/drawing/2014/main" id="{DDAFEE93-D80B-43AA-BA4D-7480701C5BA3}"/>
              </a:ext>
            </a:extLst>
          </p:cNvPr>
          <p:cNvSpPr>
            <a:spLocks noGrp="1"/>
          </p:cNvSpPr>
          <p:nvPr>
            <p:ph sz="quarter" idx="14"/>
          </p:nvPr>
        </p:nvSpPr>
        <p:spPr>
          <a:xfrm>
            <a:off x="5993971" y="2063396"/>
            <a:ext cx="5086538" cy="4159125"/>
          </a:xfrm>
        </p:spPr>
        <p:txBody>
          <a:bodyPr>
            <a:normAutofit/>
          </a:bodyPr>
          <a:lstStyle/>
          <a:p>
            <a:r>
              <a:rPr lang="en-US" sz="2400" dirty="0"/>
              <a:t>Communist bloc</a:t>
            </a:r>
          </a:p>
          <a:p>
            <a:r>
              <a:rPr lang="en-US" sz="2400" dirty="0"/>
              <a:t>The victory of communist revolution in China, 1949</a:t>
            </a:r>
          </a:p>
          <a:p>
            <a:r>
              <a:rPr lang="en-US" sz="2400" dirty="0"/>
              <a:t>China, North Korea, Cuba, etc.</a:t>
            </a:r>
          </a:p>
          <a:p>
            <a:r>
              <a:rPr lang="en-US" sz="2400" dirty="0"/>
              <a:t>Reforms in 1980s</a:t>
            </a:r>
          </a:p>
          <a:p>
            <a:r>
              <a:rPr lang="en-US" sz="2400" dirty="0"/>
              <a:t>Collapse of communism in USSR and Eastern Europe</a:t>
            </a:r>
          </a:p>
        </p:txBody>
      </p:sp>
    </p:spTree>
    <p:extLst>
      <p:ext uri="{BB962C8B-B14F-4D97-AF65-F5344CB8AC3E}">
        <p14:creationId xmlns:p14="http://schemas.microsoft.com/office/powerpoint/2010/main" val="40965655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268</TotalTime>
  <Words>1395</Words>
  <Application>Microsoft Office PowerPoint</Application>
  <PresentationFormat>Widescreen</PresentationFormat>
  <Paragraphs>161</Paragraphs>
  <Slides>21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Retrospect</vt:lpstr>
      <vt:lpstr>Office Theme</vt:lpstr>
      <vt:lpstr>The Birth and Evolution of IPE</vt:lpstr>
      <vt:lpstr>The Birth of Market and Capitalism</vt:lpstr>
      <vt:lpstr>Creation and Evolution of World Capitalist System</vt:lpstr>
      <vt:lpstr>The Emergence of Capitalism</vt:lpstr>
      <vt:lpstr>Modern Society: Capitalism</vt:lpstr>
      <vt:lpstr>PowerPoint Presentation</vt:lpstr>
      <vt:lpstr>Evolution</vt:lpstr>
      <vt:lpstr>Evolution--continued</vt:lpstr>
      <vt:lpstr>Evolution: a new synthesis</vt:lpstr>
      <vt:lpstr>Evolution—post-WWII</vt:lpstr>
      <vt:lpstr>Evolution—post-WWII, continued</vt:lpstr>
      <vt:lpstr>The Square of Power</vt:lpstr>
      <vt:lpstr>Nativity of IPE</vt:lpstr>
      <vt:lpstr>January 6, 1941, The State of the Union speech before Congress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Birth and Evolution of IPE</dc:title>
  <dc:creator>Ming Xia</dc:creator>
  <cp:lastModifiedBy>Ming Xia</cp:lastModifiedBy>
  <cp:revision>33</cp:revision>
  <dcterms:created xsi:type="dcterms:W3CDTF">2020-01-29T11:33:08Z</dcterms:created>
  <dcterms:modified xsi:type="dcterms:W3CDTF">2020-08-31T20:54:31Z</dcterms:modified>
</cp:coreProperties>
</file>