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67" r:id="rId4"/>
    <p:sldId id="268" r:id="rId5"/>
    <p:sldId id="261" r:id="rId6"/>
    <p:sldId id="257" r:id="rId7"/>
    <p:sldId id="262" r:id="rId8"/>
    <p:sldId id="258" r:id="rId9"/>
    <p:sldId id="271" r:id="rId10"/>
    <p:sldId id="269" r:id="rId11"/>
    <p:sldId id="270" r:id="rId12"/>
    <p:sldId id="272" r:id="rId13"/>
    <p:sldId id="273" r:id="rId14"/>
    <p:sldId id="259" r:id="rId15"/>
    <p:sldId id="265" r:id="rId16"/>
    <p:sldId id="274" r:id="rId17"/>
    <p:sldId id="275" r:id="rId18"/>
    <p:sldId id="276" r:id="rId19"/>
    <p:sldId id="264" r:id="rId20"/>
    <p:sldId id="277" r:id="rId21"/>
    <p:sldId id="278" r:id="rId22"/>
    <p:sldId id="279" r:id="rId23"/>
    <p:sldId id="263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70058-8E30-4733-9386-D5841560CF0C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75AD3-F5FB-40AD-8D20-BEFF66B32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9746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D2540-382F-4E6C-9D11-A74A24FA52EB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B153C-819E-4B9B-A5F1-4356015B7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872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B153C-819E-4B9B-A5F1-4356015B75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East Asia as a Community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93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B153C-819E-4B9B-A5F1-4356015B75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57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B153C-819E-4B9B-A5F1-4356015B75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66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B153C-819E-4B9B-A5F1-4356015B75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76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B153C-819E-4B9B-A5F1-4356015B75E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4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B153C-819E-4B9B-A5F1-4356015B75E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13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B153C-819E-4B9B-A5F1-4356015B75E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74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B153C-819E-4B9B-A5F1-4356015B75E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85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B153C-819E-4B9B-A5F1-4356015B75E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88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B153C-819E-4B9B-A5F1-4356015B75E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92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B153C-819E-4B9B-A5F1-4356015B75E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2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B153C-819E-4B9B-A5F1-4356015B75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86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B153C-819E-4B9B-A5F1-4356015B75E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03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B153C-819E-4B9B-A5F1-4356015B75E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3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B153C-819E-4B9B-A5F1-4356015B75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77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B153C-819E-4B9B-A5F1-4356015B75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B153C-819E-4B9B-A5F1-4356015B75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2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B153C-819E-4B9B-A5F1-4356015B75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9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B153C-819E-4B9B-A5F1-4356015B75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56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B153C-819E-4B9B-A5F1-4356015B75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04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East Asia as a Community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B153C-819E-4B9B-A5F1-4356015B75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0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2D45-624D-4C31-B163-BD7A98411B83}" type="datetime1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BEA-864F-44C5-8E90-186AEAE5A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571C-D9A8-4DCF-BD47-DE6C94A446AE}" type="datetime1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BEA-864F-44C5-8E90-186AEAE5A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70D7-9258-4257-B294-C136925EA04F}" type="datetime1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BEA-864F-44C5-8E90-186AEAE5A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059A-B1D6-47C6-B1E4-D73D0D1089E8}" type="datetime1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BEA-864F-44C5-8E90-186AEAE5A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8EB1-D8D9-4C86-9518-2FEA2623CBF3}" type="datetime1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BEA-864F-44C5-8E90-186AEAE5A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3AFC-328B-4392-B2F2-6751E5AAB19D}" type="datetime1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BEA-864F-44C5-8E90-186AEAE5A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EFB9-03D3-4AF2-A2D6-9F278FC9C1A1}" type="datetime1">
              <a:rPr lang="en-US" smtClean="0"/>
              <a:pPr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BEA-864F-44C5-8E90-186AEAE5A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A9B1-EB49-409C-9217-41B4D09DD85A}" type="datetime1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BEA-864F-44C5-8E90-186AEAE5A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8136-5C68-4E63-8B21-B9A2F9ABE105}" type="datetime1">
              <a:rPr lang="en-US" smtClean="0"/>
              <a:pPr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BEA-864F-44C5-8E90-186AEAE5A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0BAE-B913-4A05-8836-B7852F4C661F}" type="datetime1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BEA-864F-44C5-8E90-186AEAE5A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AC76-25AA-4DF8-9C6A-51F2448ACE68}" type="datetime1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FBEA-864F-44C5-8E90-186AEAE5A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91C1C-5CC0-438E-96C2-3EE9642E2C0C}" type="datetime1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CFBEA-864F-44C5-8E90-186AEAE5A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nu.com/fullsize-en/2009-09-17-594/East-Asia-Political-Map-2004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Geographic Defines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Evolution of Asian Continent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A82F-1B06-4EA3-A6FB-598DBC73D231}" type="datetime1">
              <a:rPr lang="en-US" smtClean="0"/>
              <a:pPr/>
              <a:t>8/31/2016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Groups--continued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Japan: Japanese 98.5%, Koreans 0.5%, Chinese 0.4%, other 0.6% [</a:t>
            </a:r>
            <a:r>
              <a:rPr lang="en-US" i="1" dirty="0" smtClean="0"/>
              <a:t>note:</a:t>
            </a:r>
            <a:r>
              <a:rPr lang="en-US" dirty="0" smtClean="0"/>
              <a:t> up to 230,000 Brazilians of Japanese origin migrated to Japan in the 1990s to work in industries; some have returned to Brazil (2004)]</a:t>
            </a:r>
          </a:p>
          <a:p>
            <a:r>
              <a:rPr lang="en-US" dirty="0" smtClean="0"/>
              <a:t>Korea, North: racially homogeneous; there is a small Chinese community and a few ethnic Japanese</a:t>
            </a:r>
          </a:p>
          <a:p>
            <a:r>
              <a:rPr lang="en-US" dirty="0" smtClean="0"/>
              <a:t>Korea, South: homogeneous (except for about 20,000 Chinese)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059A-B1D6-47C6-B1E4-D73D0D1089E8}" type="datetime1">
              <a:rPr lang="en-US" smtClean="0"/>
              <a:pPr/>
              <a:t>8/31/2016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Groups--continued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Laos: Lao 55%, </a:t>
            </a:r>
            <a:r>
              <a:rPr lang="en-US" dirty="0" err="1" smtClean="0"/>
              <a:t>Khmou</a:t>
            </a:r>
            <a:r>
              <a:rPr lang="en-US" dirty="0" smtClean="0"/>
              <a:t> 11%, Hmong 8%, other (over 100 minor ethnic groups) 26% (2005 census)</a:t>
            </a:r>
          </a:p>
          <a:p>
            <a:r>
              <a:rPr lang="en-US" dirty="0" smtClean="0"/>
              <a:t>Malaysia: Malay 50.4%, Chinese 23.7%, indigenous 11%, Indian 7.1%, others 7.8% (2004 est.)</a:t>
            </a:r>
          </a:p>
          <a:p>
            <a:r>
              <a:rPr lang="en-US" dirty="0" smtClean="0"/>
              <a:t>Philippines: </a:t>
            </a:r>
            <a:r>
              <a:rPr lang="en-US" dirty="0" err="1" smtClean="0"/>
              <a:t>Tagalog</a:t>
            </a:r>
            <a:r>
              <a:rPr lang="en-US" dirty="0" smtClean="0"/>
              <a:t> 28.1%, Cebuano 13.1%, Ilocano 9%, </a:t>
            </a:r>
            <a:r>
              <a:rPr lang="en-US" dirty="0" err="1" smtClean="0"/>
              <a:t>Bisaya</a:t>
            </a:r>
            <a:r>
              <a:rPr lang="en-US" dirty="0" smtClean="0"/>
              <a:t>/</a:t>
            </a:r>
            <a:r>
              <a:rPr lang="en-US" dirty="0" err="1" smtClean="0"/>
              <a:t>Binisaya</a:t>
            </a:r>
            <a:r>
              <a:rPr lang="en-US" dirty="0" smtClean="0"/>
              <a:t> 7.6%, Hiligaynon </a:t>
            </a:r>
            <a:r>
              <a:rPr lang="en-US" dirty="0" err="1" smtClean="0"/>
              <a:t>Ilonggo</a:t>
            </a:r>
            <a:r>
              <a:rPr lang="en-US" dirty="0" smtClean="0"/>
              <a:t> 7.5%, </a:t>
            </a:r>
            <a:r>
              <a:rPr lang="en-US" dirty="0" err="1" smtClean="0"/>
              <a:t>Bikol</a:t>
            </a:r>
            <a:r>
              <a:rPr lang="en-US" dirty="0" smtClean="0"/>
              <a:t> 6%, </a:t>
            </a:r>
            <a:r>
              <a:rPr lang="en-US" dirty="0" err="1" smtClean="0"/>
              <a:t>Waray</a:t>
            </a:r>
            <a:r>
              <a:rPr lang="en-US" dirty="0" smtClean="0"/>
              <a:t> 3.4%, other 25.3% (2000 census)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059A-B1D6-47C6-B1E4-D73D0D1089E8}" type="datetime1">
              <a:rPr lang="en-US" smtClean="0"/>
              <a:pPr/>
              <a:t>8/31/2016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Group--continued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Singapore: Chinese 76.8%, Malay 13.9%, Indian 7.9%, other 1.4% (2000 census)</a:t>
            </a:r>
          </a:p>
          <a:p>
            <a:r>
              <a:rPr lang="en-US" dirty="0" smtClean="0"/>
              <a:t>Taiwan: Taiwanese (including Hakka) 84%, mainland Chinese 14%, indigenous 2%</a:t>
            </a:r>
          </a:p>
          <a:p>
            <a:r>
              <a:rPr lang="en-US" dirty="0" smtClean="0"/>
              <a:t>Thailand: Thai 75%, Chinese 14%, other 11%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059A-B1D6-47C6-B1E4-D73D0D1089E8}" type="datetime1">
              <a:rPr lang="en-US" smtClean="0"/>
              <a:pPr/>
              <a:t>8/31/2016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Groups--continued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Timor-Leste (East Timor): </a:t>
            </a:r>
            <a:r>
              <a:rPr lang="en-US" dirty="0" err="1" smtClean="0"/>
              <a:t>Austronesian</a:t>
            </a:r>
            <a:r>
              <a:rPr lang="en-US" dirty="0" smtClean="0"/>
              <a:t> (Malayo-Polynesian), Papuan, small Chinese minority</a:t>
            </a:r>
          </a:p>
          <a:p>
            <a:r>
              <a:rPr lang="en-US" dirty="0" smtClean="0"/>
              <a:t>Vietnam: </a:t>
            </a:r>
            <a:r>
              <a:rPr lang="en-US" dirty="0" err="1" smtClean="0"/>
              <a:t>Kinh</a:t>
            </a:r>
            <a:r>
              <a:rPr lang="en-US" dirty="0" smtClean="0"/>
              <a:t> (Viet) 85.7%, </a:t>
            </a:r>
            <a:r>
              <a:rPr lang="en-US" dirty="0" err="1" smtClean="0"/>
              <a:t>Tay</a:t>
            </a:r>
            <a:r>
              <a:rPr lang="en-US" dirty="0" smtClean="0"/>
              <a:t> 1.9%, Thai 1.8%, </a:t>
            </a:r>
            <a:r>
              <a:rPr lang="en-US" dirty="0" err="1" smtClean="0"/>
              <a:t>Muong</a:t>
            </a:r>
            <a:r>
              <a:rPr lang="en-US" dirty="0" smtClean="0"/>
              <a:t> 1.5%, Khmer 1.5%, </a:t>
            </a:r>
            <a:r>
              <a:rPr lang="en-US" dirty="0" err="1" smtClean="0"/>
              <a:t>Mong</a:t>
            </a:r>
            <a:r>
              <a:rPr lang="en-US" dirty="0" smtClean="0"/>
              <a:t> 1.2%, </a:t>
            </a:r>
            <a:r>
              <a:rPr lang="en-US" dirty="0" err="1" smtClean="0"/>
              <a:t>Nung</a:t>
            </a:r>
            <a:r>
              <a:rPr lang="en-US" dirty="0" smtClean="0"/>
              <a:t> 1.1%, others 5.3% (1999 census)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059A-B1D6-47C6-B1E4-D73D0D1089E8}" type="datetime1">
              <a:rPr lang="en-US" smtClean="0"/>
              <a:pPr/>
              <a:t>8/31/2016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1. China and Its Influence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Korea, Japan, Singapore and Vietnam—language, religion, writing system, bureaucracy, law, family system, moral system and ethics.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Other Areas: Chinese Immigrants (Diaspora), Confucianism, Family Tie.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059A-B1D6-47C6-B1E4-D73D0D1089E8}" type="datetime1">
              <a:rPr lang="en-US" smtClean="0"/>
              <a:pPr/>
              <a:t>8/31/2016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8136-5C68-4E63-8B21-B9A2F9ABE105}" type="datetime1">
              <a:rPr lang="en-US" smtClean="0"/>
              <a:pPr/>
              <a:t>8/31/2016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685800"/>
            <a:ext cx="8153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2. Rice planting society</a:t>
            </a:r>
          </a:p>
          <a:p>
            <a:r>
              <a:rPr lang="en-US" sz="2800" dirty="0" smtClean="0"/>
              <a:t>Water and Irrigation System: Hydraulic Society, Monsoon Season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3. Overpopulation: High Density, High Growth</a:t>
            </a:r>
          </a:p>
          <a:p>
            <a:r>
              <a:rPr lang="en-US" sz="2400" dirty="0" smtClean="0"/>
              <a:t>See: Tables in the next pages.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4. Patron-Client Relationship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Respect for Family and Community Interest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Personal Relationship, Instead of Laws and Universal Values</a:t>
            </a:r>
          </a:p>
          <a:p>
            <a:pPr marL="342900" indent="-34290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8136-5C68-4E63-8B21-B9A2F9ABE105}" type="datetime1">
              <a:rPr lang="en-US" smtClean="0"/>
              <a:pPr/>
              <a:t>8/31/2016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8163"/>
            <a:ext cx="78486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8136-5C68-4E63-8B21-B9A2F9ABE105}" type="datetime1">
              <a:rPr lang="en-US" smtClean="0"/>
              <a:pPr/>
              <a:t>8/31/2016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685800"/>
          <a:ext cx="7315199" cy="5468112"/>
        </p:xfrm>
        <a:graphic>
          <a:graphicData uri="http://schemas.openxmlformats.org/drawingml/2006/table">
            <a:tbl>
              <a:tblPr/>
              <a:tblGrid>
                <a:gridCol w="1095817"/>
                <a:gridCol w="3338657"/>
                <a:gridCol w="2880725"/>
              </a:tblGrid>
              <a:tr h="5029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  <a:ea typeface="SimSun"/>
                          <a:cs typeface="Times New Roman"/>
                        </a:rPr>
                        <a:t>S.no</a:t>
                      </a:r>
                      <a:endParaRPr lang="en-US" sz="1200" b="1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7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9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11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12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13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14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15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16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17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18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19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20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21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22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23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24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imes New Roman"/>
                        </a:rPr>
                        <a:t>Country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Singapore</a:t>
                      </a:r>
                      <a:endParaRPr lang="en-US" sz="1200" b="1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imes New Roman"/>
                        </a:rPr>
                        <a:t>Bahrain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imes New Roman"/>
                        </a:rPr>
                        <a:t>Maldives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imes New Roman"/>
                        </a:rPr>
                        <a:t>Bangladesh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Taiwan</a:t>
                      </a:r>
                      <a:endParaRPr lang="en-US" sz="1200" b="1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South Korea</a:t>
                      </a:r>
                      <a:endParaRPr lang="en-US" sz="1200" b="1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imes New Roman"/>
                        </a:rPr>
                        <a:t>Lebanon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imes New Roman"/>
                        </a:rPr>
                        <a:t>India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imes New Roman"/>
                        </a:rPr>
                        <a:t>Israel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Philippines</a:t>
                      </a:r>
                      <a:endParaRPr lang="en-US" sz="1200" b="1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Japan</a:t>
                      </a:r>
                      <a:endParaRPr lang="en-US" sz="1200" b="1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imes New Roman"/>
                        </a:rPr>
                        <a:t>Sri Lanka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Vietnam</a:t>
                      </a:r>
                      <a:endParaRPr lang="en-US" sz="1200" b="1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imes New Roman"/>
                        </a:rPr>
                        <a:t>Pakistan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North Korea</a:t>
                      </a:r>
                      <a:endParaRPr lang="en-US" sz="1200" b="1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imes New Roman"/>
                        </a:rPr>
                        <a:t>Nepal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imes New Roman"/>
                        </a:rPr>
                        <a:t>Kuwait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China</a:t>
                      </a:r>
                      <a:endParaRPr lang="en-US" sz="1200" b="1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Thailand</a:t>
                      </a:r>
                      <a:endParaRPr lang="en-US" sz="1200" b="1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Indonesia</a:t>
                      </a:r>
                      <a:endParaRPr lang="en-US" sz="1200" b="1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imes New Roman"/>
                        </a:rPr>
                        <a:t>Syria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imes New Roman"/>
                        </a:rPr>
                        <a:t>Cyprus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imes New Roman"/>
                        </a:rPr>
                        <a:t>Turkey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imes New Roman"/>
                        </a:rPr>
                        <a:t>Armenia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imes New Roman"/>
                        </a:rPr>
                        <a:t>Azerbaijan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Density in sq. km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6801.63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1598.3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1325.5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1101.2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641.24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488.92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398.38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361.75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359.8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339.45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334.67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324.4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273.39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235.33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202.9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199.7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145.67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139.29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130.03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128.96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121.6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121.12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100.55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99.79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96.68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8136-5C68-4E63-8B21-B9A2F9ABE105}" type="datetime1">
              <a:rPr lang="en-US" smtClean="0"/>
              <a:pPr/>
              <a:t>8/31/2016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07925"/>
              </p:ext>
            </p:extLst>
          </p:nvPr>
        </p:nvGraphicFramePr>
        <p:xfrm>
          <a:off x="762001" y="762000"/>
          <a:ext cx="7848599" cy="5678424"/>
        </p:xfrm>
        <a:graphic>
          <a:graphicData uri="http://schemas.openxmlformats.org/drawingml/2006/table">
            <a:tbl>
              <a:tblPr/>
              <a:tblGrid>
                <a:gridCol w="1219199"/>
                <a:gridCol w="3543332"/>
                <a:gridCol w="3086068"/>
              </a:tblGrid>
              <a:tr h="5181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  <a:ea typeface="SimSun"/>
                          <a:cs typeface="Times New Roman"/>
                        </a:rPr>
                        <a:t>S.no</a:t>
                      </a:r>
                      <a:endParaRPr lang="en-US" sz="1200" b="1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26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27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28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29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31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32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33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34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35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36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37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38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39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40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41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42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43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44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45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46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47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48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49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Comp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Country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Malaysia</a:t>
                      </a:r>
                      <a:endParaRPr lang="en-US" sz="1200" b="1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Cambodia</a:t>
                      </a:r>
                      <a:endParaRPr lang="en-US" sz="1200" b="1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Burma (Myanmar)</a:t>
                      </a:r>
                      <a:endParaRPr lang="en-US" sz="1200" b="1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Qatar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Jordan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Brunei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Iraq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Georgia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Uzbekistan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United Arab Emirates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Tajikistan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Iran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Afghanistan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Yemen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East Timor</a:t>
                      </a:r>
                      <a:endParaRPr lang="en-US" sz="1200" b="1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Kyrgyzstan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Laos</a:t>
                      </a:r>
                      <a:endParaRPr lang="en-US" sz="1200" b="1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Bhutan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Saudi Arabia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Turkmenistan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Oman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Russia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Kazakhstan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Mongolia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New York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US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Density in sq. km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87.1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81.21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79.81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73.19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72.85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69.71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69.36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65.79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62.87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61.59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53.3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47.26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45.74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45.71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28.37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27.94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27.35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18.45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12.16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10.24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9.78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8.11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5.7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159.2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imes New Roman"/>
                        </a:rPr>
                        <a:t>34.01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E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pPr marL="742950" indent="-742950"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A9B1-EB49-409C-9217-41B4D09DD85A}" type="datetime1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1295401"/>
            <a:ext cx="7543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dirty="0" smtClean="0"/>
              <a:t>5. Authoritarian Tradition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Empire Building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Authoritarian Development Model</a:t>
            </a:r>
          </a:p>
          <a:p>
            <a:pPr marL="342900" indent="-342900"/>
            <a:r>
              <a:rPr lang="en-US" sz="3600" b="1" dirty="0" smtClean="0"/>
              <a:t>6. Rapid Economic Development</a:t>
            </a:r>
          </a:p>
          <a:p>
            <a:pPr marL="342900" indent="-342900"/>
            <a:r>
              <a:rPr lang="en-US" sz="2800" dirty="0" smtClean="0"/>
              <a:t>See:</a:t>
            </a:r>
            <a:r>
              <a:rPr lang="en-US" sz="3200" b="1" dirty="0" smtClean="0"/>
              <a:t> </a:t>
            </a:r>
            <a:r>
              <a:rPr lang="en-US" sz="2800" dirty="0" smtClean="0"/>
              <a:t>Tables 1.2, 1.3, and 1.4 in Ferdinand (pp. 6-8; see next three pages) </a:t>
            </a:r>
          </a:p>
          <a:p>
            <a:pPr marL="342900" indent="-342900"/>
            <a:r>
              <a:rPr lang="en-US" sz="3600" b="1" dirty="0" smtClean="0"/>
              <a:t>7. Japan and Its Influence in the Region</a:t>
            </a:r>
          </a:p>
          <a:p>
            <a:pPr marL="342900" indent="-342900"/>
            <a:r>
              <a:rPr lang="en-US" sz="3600" b="1" dirty="0" smtClean="0"/>
              <a:t>8. Experience of Colonization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8136-5C68-4E63-8B21-B9A2F9ABE105}" type="datetime1">
              <a:rPr lang="en-US" smtClean="0"/>
              <a:pPr/>
              <a:t>8/31/2016</a:t>
            </a:fld>
            <a:endParaRPr lang="en-US"/>
          </a:p>
        </p:txBody>
      </p:sp>
      <p:pic>
        <p:nvPicPr>
          <p:cNvPr id="1028" name="Picture 4" descr="East Asia Political Map 20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52400"/>
            <a:ext cx="6248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8136-5C68-4E63-8B21-B9A2F9ABE105}" type="datetime1">
              <a:rPr lang="en-US" smtClean="0"/>
              <a:pPr/>
              <a:t>8/31/2016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1"/>
            <a:ext cx="816319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8136-5C68-4E63-8B21-B9A2F9ABE105}" type="datetime1">
              <a:rPr lang="en-US" smtClean="0"/>
              <a:pPr/>
              <a:t>8/31/2016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09600"/>
            <a:ext cx="4383600" cy="58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8136-5C68-4E63-8B21-B9A2F9ABE105}" type="datetime1">
              <a:rPr lang="en-US" smtClean="0"/>
              <a:pPr/>
              <a:t>8/31/2016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10631"/>
            <a:ext cx="4146538" cy="56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Size and Population</a:t>
            </a:r>
            <a:r>
              <a:rPr lang="en-US" dirty="0" smtClean="0"/>
              <a:t>: e.g.: </a:t>
            </a:r>
            <a:r>
              <a:rPr lang="en-US" sz="2800" dirty="0" smtClean="0"/>
              <a:t>China’s territory is more than eighteen times larger, and its population is almost six times greater than the “Four Little Dragons” and Japan combined. See: Table 1.1 in Ferdinand, p. 3)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Economic Development Levels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Japan as the Economic Superpower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Tiger Economies (Four Little Dragons, NICs or NIEs)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NECs (Newly Exporting Countries, the Cubs)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Marxist-Leninist Countries (most are less developed countries)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059A-B1D6-47C6-B1E4-D73D0D1089E8}" type="datetime1">
              <a:rPr lang="en-US" smtClean="0"/>
              <a:pPr/>
              <a:t>8/31/2016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8136-5C68-4E63-8B21-B9A2F9ABE105}" type="datetime1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762000"/>
            <a:ext cx="762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3. Democratic Development</a:t>
            </a:r>
          </a:p>
          <a:p>
            <a:endParaRPr lang="en-US" dirty="0"/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Japan, South Korea, and Taiwan: Mature and Stable Democracy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Indonesia, Thailand, and Philippines: Unstable Democracy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Singapore: Authoritarian Parliamentary System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Malaysia: Illiberal Democracy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Burma (Myanmar): Military Dictatorship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China, North Korea, Vietnam, and Laos: Communist Dictatorships</a:t>
            </a:r>
          </a:p>
          <a:p>
            <a:pPr marL="342900" indent="-34290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Supercontinent: </a:t>
            </a:r>
            <a:br>
              <a:rPr lang="en-US" dirty="0" smtClean="0"/>
            </a:br>
            <a:r>
              <a:rPr lang="en-US" sz="2000" dirty="0" smtClean="0"/>
              <a:t>Pangaea, the name given to the supercontinent, existed 300 m. years ago before tectonic shift separated them into different continents</a:t>
            </a:r>
            <a:br>
              <a:rPr lang="en-US" sz="2000" dirty="0" smtClean="0"/>
            </a:br>
            <a:r>
              <a:rPr lang="en-US" sz="1300" dirty="0" smtClean="0"/>
              <a:t>Source: (http://www.dailymail.co.uk/sciencetech/article-1334045/Global-warming-triggered-arrival-dinosaurs.html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059A-B1D6-47C6-B1E4-D73D0D1089E8}" type="datetime1">
              <a:rPr lang="en-US" smtClean="0"/>
              <a:pPr/>
              <a:t>8/31/2016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2901" y="1828800"/>
            <a:ext cx="385819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71800" y="6172200"/>
            <a:ext cx="4191000" cy="365125"/>
          </a:xfrm>
        </p:spPr>
        <p:txBody>
          <a:bodyPr/>
          <a:lstStyle/>
          <a:p>
            <a:r>
              <a:rPr lang="en-US" dirty="0" smtClean="0"/>
              <a:t>Source: http://pubs.usgs.gov/gip/dynamic/historical.html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1000"/>
            <a:ext cx="5934075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East Asia: Broader Meaning—East Asia and Southeast Asia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362200"/>
            <a:ext cx="7467600" cy="1828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Narrow Meaning: Northeast Asia—China (and Taiwan, Hong Kong, Macao), Japan and two Koreas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2D45-624D-4C31-B163-BD7A98411B83}" type="datetime1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45720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Continental Asia vs. </a:t>
            </a:r>
          </a:p>
          <a:p>
            <a:r>
              <a:rPr lang="en-US" sz="3600" dirty="0" smtClean="0"/>
              <a:t>		Insular (Maritime) Asia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Traditions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Chinese Influence</a:t>
            </a:r>
          </a:p>
          <a:p>
            <a:r>
              <a:rPr lang="en-US" dirty="0" smtClean="0"/>
              <a:t>Indian Influence</a:t>
            </a:r>
          </a:p>
          <a:p>
            <a:r>
              <a:rPr lang="en-US" dirty="0" smtClean="0"/>
              <a:t>Islamic Influence</a:t>
            </a:r>
          </a:p>
          <a:p>
            <a:r>
              <a:rPr lang="en-US" dirty="0" smtClean="0"/>
              <a:t>Western Influence</a:t>
            </a:r>
          </a:p>
          <a:p>
            <a:r>
              <a:rPr lang="en-US" dirty="0" smtClean="0"/>
              <a:t>Japanese Influence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059A-B1D6-47C6-B1E4-D73D0D1089E8}" type="datetime1">
              <a:rPr lang="en-US" smtClean="0"/>
              <a:pPr/>
              <a:t>8/31/2016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8136-5C68-4E63-8B21-B9A2F9ABE105}" type="datetime1">
              <a:rPr lang="en-US" smtClean="0"/>
              <a:pPr/>
              <a:t>8/31/2016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8001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Ethnic Background: </a:t>
            </a:r>
            <a:br>
              <a:rPr lang="en-US" dirty="0" smtClean="0"/>
            </a:br>
            <a:r>
              <a:rPr lang="en-US" sz="1800" dirty="0" smtClean="0"/>
              <a:t>CIA’s The World </a:t>
            </a:r>
            <a:r>
              <a:rPr lang="en-US" sz="1800" dirty="0" err="1" smtClean="0"/>
              <a:t>Factbook</a:t>
            </a:r>
            <a:r>
              <a:rPr lang="en-US" sz="1800" dirty="0" smtClean="0"/>
              <a:t>, accessed 2012.08.29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Brunei: Malay 66.3%, Chinese 11.2%, indigenous 3.4%, other 19.1% (2004 est.)</a:t>
            </a:r>
          </a:p>
          <a:p>
            <a:r>
              <a:rPr lang="en-US" dirty="0" smtClean="0"/>
              <a:t>Burma/Myanmar: </a:t>
            </a:r>
            <a:r>
              <a:rPr lang="en-US" dirty="0" err="1" smtClean="0"/>
              <a:t>Burman</a:t>
            </a:r>
            <a:r>
              <a:rPr lang="en-US" dirty="0" smtClean="0"/>
              <a:t> 68%, Shan 9%, Karen 7%, </a:t>
            </a:r>
            <a:r>
              <a:rPr lang="en-US" dirty="0" err="1" smtClean="0"/>
              <a:t>Rakhine</a:t>
            </a:r>
            <a:r>
              <a:rPr lang="en-US" dirty="0" smtClean="0"/>
              <a:t> 4%, Chinese 3%, Indian 2%, Mon 2%, other 5%</a:t>
            </a:r>
          </a:p>
          <a:p>
            <a:r>
              <a:rPr lang="en-US" dirty="0" smtClean="0"/>
              <a:t>Cambodia: Khmer 90%, Vietnamese 5%, Chinese 1%, other 4%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059A-B1D6-47C6-B1E4-D73D0D1089E8}" type="datetime1">
              <a:rPr lang="en-US" smtClean="0"/>
              <a:pPr/>
              <a:t>8/31/2016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Groups--continued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China: Han Chinese 91.5%, </a:t>
            </a:r>
            <a:r>
              <a:rPr lang="en-US" dirty="0" err="1" smtClean="0"/>
              <a:t>Zhuang</a:t>
            </a:r>
            <a:r>
              <a:rPr lang="en-US" dirty="0" smtClean="0"/>
              <a:t>, Manchu, </a:t>
            </a:r>
            <a:r>
              <a:rPr lang="en-US" dirty="0" err="1" smtClean="0"/>
              <a:t>Hui</a:t>
            </a:r>
            <a:r>
              <a:rPr lang="en-US" dirty="0" smtClean="0"/>
              <a:t>, Miao, Uighur, </a:t>
            </a:r>
            <a:r>
              <a:rPr lang="en-US" dirty="0" err="1" smtClean="0"/>
              <a:t>Tujia</a:t>
            </a:r>
            <a:r>
              <a:rPr lang="en-US" dirty="0" smtClean="0"/>
              <a:t>, Yi, Mongol, Tibetan, </a:t>
            </a:r>
            <a:r>
              <a:rPr lang="en-US" dirty="0" err="1" smtClean="0"/>
              <a:t>Buyi</a:t>
            </a:r>
            <a:r>
              <a:rPr lang="en-US" dirty="0" smtClean="0"/>
              <a:t>, Dong, Yao, Korean, and other nationalities 8.5% (2000 census)</a:t>
            </a:r>
          </a:p>
          <a:p>
            <a:r>
              <a:rPr lang="en-US" dirty="0" smtClean="0"/>
              <a:t>Indonesia: Javanese 40.6%, </a:t>
            </a:r>
            <a:r>
              <a:rPr lang="en-US" dirty="0" err="1" smtClean="0"/>
              <a:t>Sundanese</a:t>
            </a:r>
            <a:r>
              <a:rPr lang="en-US" dirty="0" smtClean="0"/>
              <a:t> 15%, </a:t>
            </a:r>
            <a:r>
              <a:rPr lang="en-US" dirty="0" err="1" smtClean="0"/>
              <a:t>Madurese</a:t>
            </a:r>
            <a:r>
              <a:rPr lang="en-US" dirty="0" smtClean="0"/>
              <a:t> 3.3%, </a:t>
            </a:r>
            <a:r>
              <a:rPr lang="en-US" dirty="0" err="1" smtClean="0"/>
              <a:t>Minangkabau</a:t>
            </a:r>
            <a:r>
              <a:rPr lang="en-US" dirty="0" smtClean="0"/>
              <a:t> 2.7%, </a:t>
            </a:r>
            <a:r>
              <a:rPr lang="en-US" dirty="0" err="1" smtClean="0"/>
              <a:t>Betawi</a:t>
            </a:r>
            <a:r>
              <a:rPr lang="en-US" dirty="0" smtClean="0"/>
              <a:t> 2.4%, </a:t>
            </a:r>
            <a:r>
              <a:rPr lang="en-US" dirty="0" err="1" smtClean="0"/>
              <a:t>Bugis</a:t>
            </a:r>
            <a:r>
              <a:rPr lang="en-US" dirty="0" smtClean="0"/>
              <a:t> 2.4%, </a:t>
            </a:r>
            <a:r>
              <a:rPr lang="en-US" dirty="0" err="1" smtClean="0"/>
              <a:t>Banten</a:t>
            </a:r>
            <a:r>
              <a:rPr lang="en-US" dirty="0" smtClean="0"/>
              <a:t> 2%, </a:t>
            </a:r>
            <a:r>
              <a:rPr lang="en-US" dirty="0" err="1" smtClean="0"/>
              <a:t>Banjar</a:t>
            </a:r>
            <a:r>
              <a:rPr lang="en-US" dirty="0" smtClean="0"/>
              <a:t> 1.7%, other or unspecified 29.9% (2000 census)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059A-B1D6-47C6-B1E4-D73D0D1089E8}" type="datetime1">
              <a:rPr lang="en-US" smtClean="0"/>
              <a:pPr/>
              <a:t>8/31/2016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1024</Words>
  <Application>Microsoft Office PowerPoint</Application>
  <PresentationFormat>On-screen Show (4:3)</PresentationFormat>
  <Paragraphs>292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SimSun</vt:lpstr>
      <vt:lpstr>Arial</vt:lpstr>
      <vt:lpstr>Calibri</vt:lpstr>
      <vt:lpstr>Times New Roman</vt:lpstr>
      <vt:lpstr>Office Theme</vt:lpstr>
      <vt:lpstr>Geographic Defines </vt:lpstr>
      <vt:lpstr>PowerPoint Presentation</vt:lpstr>
      <vt:lpstr>   Supercontinent:  Pangaea, the name given to the supercontinent, existed 300 m. years ago before tectonic shift separated them into different continents Source: (http://www.dailymail.co.uk/sciencetech/article-1334045/Global-warming-triggered-arrival-dinosaurs.html   </vt:lpstr>
      <vt:lpstr>PowerPoint Presentation</vt:lpstr>
      <vt:lpstr>East Asia: Broader Meaning—East Asia and Southeast Asia</vt:lpstr>
      <vt:lpstr>Cultural Traditions</vt:lpstr>
      <vt:lpstr>PowerPoint Presentation</vt:lpstr>
      <vt:lpstr>Ethnic Background:  CIA’s The World Factbook, accessed 2012.08.29</vt:lpstr>
      <vt:lpstr>Ethnic Groups--continued</vt:lpstr>
      <vt:lpstr>Ethnic Groups--continued</vt:lpstr>
      <vt:lpstr>Ethnic Groups--continued</vt:lpstr>
      <vt:lpstr>Ethnic Group--continued</vt:lpstr>
      <vt:lpstr>Ethnic Groups--continued</vt:lpstr>
      <vt:lpstr>Similarities 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Diversities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 Defines </dc:title>
  <dc:creator>Ming Xia</dc:creator>
  <cp:lastModifiedBy>Ming Xia</cp:lastModifiedBy>
  <cp:revision>30</cp:revision>
  <dcterms:created xsi:type="dcterms:W3CDTF">2012-08-29T00:20:41Z</dcterms:created>
  <dcterms:modified xsi:type="dcterms:W3CDTF">2016-08-31T19:17:08Z</dcterms:modified>
</cp:coreProperties>
</file>