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7"/>
  </p:notesMasterIdLst>
  <p:sldIdLst>
    <p:sldId id="256" r:id="rId2"/>
    <p:sldId id="282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77" r:id="rId11"/>
    <p:sldId id="278" r:id="rId12"/>
    <p:sldId id="280" r:id="rId13"/>
    <p:sldId id="279" r:id="rId14"/>
    <p:sldId id="286" r:id="rId15"/>
    <p:sldId id="283" r:id="rId16"/>
    <p:sldId id="284" r:id="rId17"/>
    <p:sldId id="285" r:id="rId18"/>
    <p:sldId id="265" r:id="rId19"/>
    <p:sldId id="266" r:id="rId20"/>
    <p:sldId id="267" r:id="rId21"/>
    <p:sldId id="269" r:id="rId22"/>
    <p:sldId id="272" r:id="rId23"/>
    <p:sldId id="273" r:id="rId24"/>
    <p:sldId id="274" r:id="rId25"/>
    <p:sldId id="287" r:id="rId26"/>
    <p:sldId id="271" r:id="rId27"/>
    <p:sldId id="292" r:id="rId28"/>
    <p:sldId id="289" r:id="rId29"/>
    <p:sldId id="295" r:id="rId30"/>
    <p:sldId id="297" r:id="rId31"/>
    <p:sldId id="290" r:id="rId32"/>
    <p:sldId id="291" r:id="rId33"/>
    <p:sldId id="293" r:id="rId34"/>
    <p:sldId id="296" r:id="rId35"/>
    <p:sldId id="294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E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453" y="5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AAFD5-EC40-554E-8528-AC02510C6E5A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9E066C-2C1D-1340-80FD-8DB0EB1AB2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915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E066C-2C1D-1340-80FD-8DB0EB1AB20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87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Charismatic leader comes to power during hard times with promises for recovery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E066C-2C1D-1340-80FD-8DB0EB1AB20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97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E066C-2C1D-1340-80FD-8DB0EB1AB20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615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spcBef>
                <a:spcPct val="20000"/>
              </a:spcBef>
              <a:buFont typeface="Arial" pitchFamily="-107" charset="0"/>
              <a:buNone/>
            </a:pPr>
            <a:r>
              <a:rPr lang="en-US" sz="1200" dirty="0">
                <a:latin typeface="Calibri" pitchFamily="-107" charset="0"/>
              </a:rPr>
              <a:t>If we ignore reality, we may be manipulated.</a:t>
            </a:r>
          </a:p>
          <a:p>
            <a:pPr marL="0" indent="0">
              <a:lnSpc>
                <a:spcPct val="90000"/>
              </a:lnSpc>
              <a:spcBef>
                <a:spcPct val="20000"/>
              </a:spcBef>
              <a:buFont typeface="Arial" pitchFamily="-107" charset="0"/>
              <a:buNone/>
            </a:pPr>
            <a:r>
              <a:rPr lang="en-US" sz="1200" dirty="0">
                <a:latin typeface="Calibri" pitchFamily="-107" charset="0"/>
              </a:rPr>
              <a:t>If we fail to challenge reality, we fail to make the world a better place.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E066C-2C1D-1340-80FD-8DB0EB1AB20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215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E066C-2C1D-1340-80FD-8DB0EB1AB20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90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Ideologies can be placed on a political spectrum ranging from the most Liberal to the most Conservative (Left to Right)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E066C-2C1D-1340-80FD-8DB0EB1AB20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62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E066C-2C1D-1340-80FD-8DB0EB1AB20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21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E066C-2C1D-1340-80FD-8DB0EB1AB20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883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E066C-2C1D-1340-80FD-8DB0EB1AB20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137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Social Democrats</a:t>
            </a:r>
            <a:r>
              <a:rPr lang="en-US" dirty="0"/>
              <a:t> seek to modify capitalism with the infusion of some elements of socialism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E066C-2C1D-1340-80FD-8DB0EB1AB20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74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_design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1159312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o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17532"/>
            <a:ext cx="9144000" cy="26264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lang="en-IN" sz="1000" b="0" smtClean="0">
                <a:solidFill>
                  <a:srgbClr val="898989"/>
                </a:solidFill>
                <a:effectLst/>
              </a:defRPr>
            </a:lvl1pPr>
          </a:lstStyle>
          <a:p>
            <a:r>
              <a:rPr lang="en-US"/>
              <a:t>©2016 SAGE Publications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967" y="6517532"/>
            <a:ext cx="2057400" cy="2136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rgbClr val="949494"/>
                </a:solidFill>
              </a:defRPr>
            </a:lvl1pPr>
          </a:lstStyle>
          <a:p>
            <a:fld id="{683721CB-24F8-384F-9C47-F160A790A4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32812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21CB-24F8-384F-9C47-F160A790A4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84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©2016 SAGE Publications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21CB-24F8-384F-9C47-F160A790A4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3640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178120"/>
            <a:ext cx="3886200" cy="41632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178119"/>
            <a:ext cx="3886200" cy="41632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©2016 SAGE Publications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21CB-24F8-384F-9C47-F160A790A4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05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6581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10240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937339"/>
            <a:ext cx="3868340" cy="34064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2102398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37327"/>
            <a:ext cx="3887391" cy="34064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©2016 SAGE Publications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21CB-24F8-384F-9C47-F160A790A4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30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©2016 SAGE Publications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21CB-24F8-384F-9C47-F160A790A4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50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©2016 SAGE Publications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21CB-24F8-384F-9C47-F160A790A4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61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76581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178121"/>
            <a:ext cx="7886700" cy="4152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17532"/>
            <a:ext cx="9144000" cy="26264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lang="en-IN" sz="1000" b="0" smtClean="0">
                <a:solidFill>
                  <a:srgbClr val="898989"/>
                </a:solidFill>
                <a:effectLst/>
              </a:defRPr>
            </a:lvl1pPr>
          </a:lstStyle>
          <a:p>
            <a:r>
              <a:rPr lang="en-US"/>
              <a:t>©2016 SAGE Publications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967" y="6517532"/>
            <a:ext cx="2057400" cy="2136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rgbClr val="949494"/>
                </a:solidFill>
              </a:defRPr>
            </a:lvl1pPr>
          </a:lstStyle>
          <a:p>
            <a:fld id="{683721CB-24F8-384F-9C47-F160A790A4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4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623760"/>
            <a:ext cx="8229600" cy="1066800"/>
          </a:xfrm>
        </p:spPr>
        <p:txBody>
          <a:bodyPr/>
          <a:lstStyle/>
          <a:p>
            <a:r>
              <a:rPr lang="en-US" dirty="0">
                <a:latin typeface="Impact" pitchFamily="-107" charset="0"/>
              </a:rPr>
              <a:t>What Is Politics?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81476" y="1648752"/>
            <a:ext cx="8229600" cy="4724400"/>
          </a:xfrm>
        </p:spPr>
        <p:txBody>
          <a:bodyPr/>
          <a:lstStyle/>
          <a:p>
            <a:r>
              <a:rPr lang="en-US" dirty="0"/>
              <a:t>Politics: from “Polis”—city-state.</a:t>
            </a:r>
          </a:p>
          <a:p>
            <a:r>
              <a:rPr lang="en-US" dirty="0"/>
              <a:t>Defined here as </a:t>
            </a:r>
            <a:r>
              <a:rPr lang="en-US" i="1" dirty="0"/>
              <a:t>goal-directed actions with public consequences.</a:t>
            </a:r>
          </a:p>
          <a:p>
            <a:r>
              <a:rPr lang="en-US" dirty="0"/>
              <a:t>Political tools, actors, tactics, and goals are always changing</a:t>
            </a:r>
          </a:p>
          <a:p>
            <a:r>
              <a:rPr lang="en-US" dirty="0"/>
              <a:t>Even not participating can be political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Van Belle, </a:t>
            </a:r>
            <a:r>
              <a:rPr kumimoji="0" lang="en-IN" sz="1000" b="0" i="1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Novel Approach to Politics </a:t>
            </a:r>
            <a:r>
              <a:rPr kumimoji="0" lang="en-IN" sz="10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CQ Press, 2018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721CB-24F8-384F-9C47-F160A790A405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94949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94949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414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33388" y="622412"/>
            <a:ext cx="8229600" cy="1066800"/>
          </a:xfrm>
        </p:spPr>
        <p:txBody>
          <a:bodyPr/>
          <a:lstStyle/>
          <a:p>
            <a:r>
              <a:rPr lang="en-US" dirty="0">
                <a:latin typeface="Impact" pitchFamily="-107" charset="0"/>
              </a:rPr>
              <a:t>What Is Political Science?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664" y="1580644"/>
            <a:ext cx="8229600" cy="502833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Political Science is hard to define, political scientists do not agree on a single definition </a:t>
            </a:r>
          </a:p>
          <a:p>
            <a:r>
              <a:rPr lang="en-US" dirty="0"/>
              <a:t>Much debate and controversy surrounds how the discipline defines the </a:t>
            </a:r>
            <a:r>
              <a:rPr lang="en-US" i="1" dirty="0"/>
              <a:t>Science </a:t>
            </a:r>
            <a:r>
              <a:rPr lang="en-US" dirty="0"/>
              <a:t>of </a:t>
            </a:r>
            <a:r>
              <a:rPr lang="en-US" i="1" dirty="0"/>
              <a:t>Political Science</a:t>
            </a:r>
            <a:endParaRPr lang="en-US" dirty="0"/>
          </a:p>
          <a:p>
            <a:r>
              <a:rPr lang="en-US" dirty="0"/>
              <a:t>Hard science vs. Soft science</a:t>
            </a:r>
          </a:p>
          <a:p>
            <a:r>
              <a:rPr lang="en-US" dirty="0"/>
              <a:t>The controlled context: laboratory?</a:t>
            </a:r>
          </a:p>
          <a:p>
            <a:r>
              <a:rPr lang="en-US" dirty="0"/>
              <a:t>Repeatability?</a:t>
            </a:r>
          </a:p>
          <a:p>
            <a:r>
              <a:rPr lang="en-US" dirty="0"/>
              <a:t>Small-N vs. Large-N research</a:t>
            </a:r>
          </a:p>
          <a:p>
            <a:r>
              <a:rPr lang="en-US" dirty="0"/>
              <a:t>Quantifiable or not?</a:t>
            </a:r>
          </a:p>
          <a:p>
            <a:r>
              <a:rPr lang="en-US" dirty="0"/>
              <a:t>Comparison—Comparative method in politics </a:t>
            </a:r>
          </a:p>
          <a:p>
            <a:r>
              <a:rPr lang="en-US" dirty="0"/>
              <a:t>Deterministic vs. Probabilistic, Monocausal vs. </a:t>
            </a:r>
            <a:r>
              <a:rPr lang="en-US"/>
              <a:t>multicausal</a:t>
            </a:r>
            <a:endParaRPr lang="en-US" dirty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Van Belle, </a:t>
            </a:r>
            <a:r>
              <a:rPr kumimoji="0" lang="en-IN" sz="1000" b="0" i="1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Novel Approach to Politics </a:t>
            </a:r>
            <a:r>
              <a:rPr kumimoji="0" lang="en-IN" sz="10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CQ Press, 2018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721CB-24F8-384F-9C47-F160A790A405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94949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94949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171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81476" y="635224"/>
            <a:ext cx="8229600" cy="1066800"/>
          </a:xfrm>
        </p:spPr>
        <p:txBody>
          <a:bodyPr/>
          <a:lstStyle/>
          <a:p>
            <a:r>
              <a:rPr lang="en-US" dirty="0">
                <a:latin typeface="Impact" pitchFamily="-107" charset="0"/>
              </a:rPr>
              <a:t>What Is Political Science?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08121" y="1650100"/>
            <a:ext cx="8229600" cy="4724400"/>
          </a:xfrm>
        </p:spPr>
        <p:txBody>
          <a:bodyPr/>
          <a:lstStyle/>
          <a:p>
            <a:r>
              <a:rPr lang="en-US" dirty="0"/>
              <a:t>All science depends on fully documented and published research that is done openly and transparently so that it can be replicated, critiqued, and possibly even falsified</a:t>
            </a:r>
          </a:p>
          <a:p>
            <a:r>
              <a:rPr lang="en-US" dirty="0"/>
              <a:t>Creates an </a:t>
            </a:r>
            <a:r>
              <a:rPr lang="en-US" b="1" i="1" dirty="0"/>
              <a:t>agreement reality </a:t>
            </a:r>
            <a:r>
              <a:rPr lang="en-US" dirty="0"/>
              <a:t>(Babbie) in which we can accept the validity of findings without experiencing them directly (</a:t>
            </a:r>
            <a:r>
              <a:rPr lang="en-US" b="1" i="1" dirty="0"/>
              <a:t>experiential reality</a:t>
            </a:r>
            <a:r>
              <a:rPr lang="en-US" dirty="0"/>
              <a:t>).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Van Belle, </a:t>
            </a:r>
            <a:r>
              <a:rPr kumimoji="0" lang="en-IN" sz="1000" b="0" i="1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Novel Approach to Politics </a:t>
            </a:r>
            <a:r>
              <a:rPr kumimoji="0" lang="en-IN" sz="10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CQ Press, 2018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721CB-24F8-384F-9C47-F160A790A405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94949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94949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574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643316"/>
            <a:ext cx="8229600" cy="1066800"/>
          </a:xfrm>
        </p:spPr>
        <p:txBody>
          <a:bodyPr/>
          <a:lstStyle/>
          <a:p>
            <a:r>
              <a:rPr lang="en-US" dirty="0">
                <a:latin typeface="Impact" pitchFamily="-107" charset="0"/>
              </a:rPr>
              <a:t>What Is Political Science?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3384" y="1714836"/>
            <a:ext cx="8229600" cy="4363846"/>
          </a:xfrm>
        </p:spPr>
        <p:txBody>
          <a:bodyPr/>
          <a:lstStyle/>
          <a:p>
            <a:r>
              <a:rPr lang="en-US" dirty="0"/>
              <a:t>There are a variety of reasonable and effective methods for pursuing an understanding of politics</a:t>
            </a:r>
          </a:p>
          <a:p>
            <a:pPr lvl="1"/>
            <a:r>
              <a:rPr lang="en-US" dirty="0"/>
              <a:t>Qualitative versus Quantitative Methodologies</a:t>
            </a:r>
          </a:p>
          <a:p>
            <a:pPr lvl="1"/>
            <a:r>
              <a:rPr lang="en-US" dirty="0"/>
              <a:t>Positivism, </a:t>
            </a:r>
            <a:r>
              <a:rPr lang="en-US" dirty="0" err="1"/>
              <a:t>interpretivism</a:t>
            </a:r>
            <a:r>
              <a:rPr lang="en-US" dirty="0"/>
              <a:t>, </a:t>
            </a:r>
            <a:r>
              <a:rPr lang="en-US" dirty="0" err="1"/>
              <a:t>behavioralism</a:t>
            </a:r>
            <a:r>
              <a:rPr lang="en-US" dirty="0"/>
              <a:t>, structuralism, realism, institutionalism, pluralism</a:t>
            </a:r>
          </a:p>
          <a:p>
            <a:pPr lvl="1"/>
            <a:r>
              <a:rPr lang="en-US" dirty="0"/>
              <a:t>Statistical analysis, case studies, longitudinal studies, content analysis </a:t>
            </a:r>
          </a:p>
          <a:p>
            <a:pPr lvl="1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Van Belle, </a:t>
            </a:r>
            <a:r>
              <a:rPr kumimoji="0" lang="en-IN" sz="1000" b="0" i="1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Novel Approach to Politics </a:t>
            </a:r>
            <a:r>
              <a:rPr kumimoji="0" lang="en-IN" sz="10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CQ Press, 2018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721CB-24F8-384F-9C47-F160A790A405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94949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94949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625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52F70-E496-44A7-8363-E6B9F8374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65815"/>
            <a:ext cx="7886700" cy="954015"/>
          </a:xfrm>
        </p:spPr>
        <p:txBody>
          <a:bodyPr/>
          <a:lstStyle/>
          <a:p>
            <a:r>
              <a:rPr lang="en-US" dirty="0"/>
              <a:t>“Laws” in Political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46462-5376-4665-94F2-B0F39573E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86160"/>
            <a:ext cx="7886700" cy="4544913"/>
          </a:xfrm>
        </p:spPr>
        <p:txBody>
          <a:bodyPr/>
          <a:lstStyle/>
          <a:p>
            <a:r>
              <a:rPr lang="en-US" dirty="0"/>
              <a:t>Lord Acton: Power corrupts, absolute power corrupts absolutely.</a:t>
            </a:r>
          </a:p>
          <a:p>
            <a:r>
              <a:rPr lang="en-US" dirty="0"/>
              <a:t>Robert </a:t>
            </a:r>
            <a:r>
              <a:rPr lang="en-US" dirty="0" err="1"/>
              <a:t>Michels</a:t>
            </a:r>
            <a:r>
              <a:rPr lang="en-US" dirty="0"/>
              <a:t>: Iron Law of Oligarchy</a:t>
            </a:r>
          </a:p>
          <a:p>
            <a:r>
              <a:rPr lang="en-US" dirty="0"/>
              <a:t>Duverger’s Law: Electoral system determines party system. (Maurice Duverger)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689420-248B-4BFC-BC89-632801A30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59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F8CCD-BEAA-400A-839C-EB867DACC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65816"/>
            <a:ext cx="7886700" cy="1029820"/>
          </a:xfrm>
        </p:spPr>
        <p:txBody>
          <a:bodyPr>
            <a:normAutofit/>
          </a:bodyPr>
          <a:lstStyle/>
          <a:p>
            <a:r>
              <a:rPr lang="en-US" sz="2400" dirty="0"/>
              <a:t>A Framework for Political Analysis: Structural- Functional Approach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8576A57-E757-4ECE-BDBE-3ACEE9CAB7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7096" y="1587172"/>
            <a:ext cx="6907748" cy="474378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EFE6AC-83FB-4086-84A3-A141AE515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314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2E68D0-332F-4B02-BDB9-9B91502D0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©2016 SAGE Publications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343A9A-E031-4DD1-97D6-254EA9C28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98" y="761428"/>
            <a:ext cx="6885663" cy="555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46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334D42E-559A-4BD2-837D-F70DE8424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©2016 SAGE Publications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5EA927-4FD1-46AC-A950-4DBA70978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66" y="751708"/>
            <a:ext cx="6163909" cy="555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79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664220"/>
            <a:ext cx="8229600" cy="1066800"/>
          </a:xfrm>
        </p:spPr>
        <p:txBody>
          <a:bodyPr/>
          <a:lstStyle/>
          <a:p>
            <a:r>
              <a:rPr lang="en-US" sz="4000" dirty="0">
                <a:latin typeface="Impact" pitchFamily="-107" charset="0"/>
              </a:rPr>
              <a:t>Political Theories and Ideologies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65768" y="1606268"/>
            <a:ext cx="8229600" cy="4724400"/>
          </a:xfrm>
        </p:spPr>
        <p:txBody>
          <a:bodyPr>
            <a:normAutofit/>
          </a:bodyPr>
          <a:lstStyle/>
          <a:p>
            <a:r>
              <a:rPr lang="en-US" b="1" dirty="0"/>
              <a:t>Political theories</a:t>
            </a:r>
            <a:r>
              <a:rPr lang="en-US" dirty="0"/>
              <a:t> are aimed at developing knowledge</a:t>
            </a:r>
          </a:p>
          <a:p>
            <a:pPr lvl="1"/>
            <a:r>
              <a:rPr lang="en-US" dirty="0"/>
              <a:t>Complex and logically robust</a:t>
            </a:r>
          </a:p>
          <a:p>
            <a:pPr lvl="1"/>
            <a:r>
              <a:rPr lang="en-US" dirty="0"/>
              <a:t>Written for a select audience</a:t>
            </a:r>
          </a:p>
          <a:p>
            <a:r>
              <a:rPr lang="en-US" b="1" dirty="0"/>
              <a:t>Political ideologies</a:t>
            </a:r>
            <a:r>
              <a:rPr lang="en-US" dirty="0"/>
              <a:t> are about organizing and directing action</a:t>
            </a:r>
          </a:p>
          <a:p>
            <a:pPr lvl="1"/>
            <a:r>
              <a:rPr lang="en-US" dirty="0"/>
              <a:t>Simple and dramatic calls to action</a:t>
            </a:r>
          </a:p>
          <a:p>
            <a:pPr lvl="1"/>
            <a:r>
              <a:rPr lang="en-US" dirty="0"/>
              <a:t>Written for the masses</a:t>
            </a:r>
          </a:p>
          <a:p>
            <a:r>
              <a:rPr lang="en-US" dirty="0"/>
              <a:t>Normative vs. Positive/Empirical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Van Belle, </a:t>
            </a:r>
            <a:r>
              <a:rPr lang="en-IN" i="1" dirty="0"/>
              <a:t>A Novel Approach to Politics </a:t>
            </a:r>
            <a:r>
              <a:rPr lang="en-IN" dirty="0"/>
              <a:t>5e </a:t>
            </a:r>
          </a:p>
          <a:p>
            <a:r>
              <a:rPr lang="en-IN" dirty="0"/>
              <a:t>CQ Press, 2018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21CB-24F8-384F-9C47-F160A790A405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708052"/>
            <a:ext cx="8153400" cy="838200"/>
          </a:xfrm>
        </p:spPr>
        <p:txBody>
          <a:bodyPr/>
          <a:lstStyle/>
          <a:p>
            <a:r>
              <a:rPr lang="en-US" dirty="0">
                <a:latin typeface="Impact" pitchFamily="-107" charset="0"/>
              </a:rPr>
              <a:t>Classical Liberalism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968" y="1521976"/>
            <a:ext cx="8077200" cy="4724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dirty="0"/>
              <a:t>Based on the theories of Thomas Hobbes and John Locke</a:t>
            </a:r>
          </a:p>
          <a:p>
            <a:pPr lvl="1">
              <a:lnSpc>
                <a:spcPct val="90000"/>
              </a:lnSpc>
            </a:pPr>
            <a:r>
              <a:rPr lang="en-US" sz="2600" dirty="0"/>
              <a:t>Individuals should be largely free from governmental constraints</a:t>
            </a:r>
          </a:p>
          <a:p>
            <a:pPr>
              <a:lnSpc>
                <a:spcPct val="90000"/>
              </a:lnSpc>
            </a:pPr>
            <a:r>
              <a:rPr lang="en-US" sz="3000" dirty="0"/>
              <a:t>Very influential for the American insurrection from Great Britain</a:t>
            </a:r>
          </a:p>
          <a:p>
            <a:pPr>
              <a:lnSpc>
                <a:spcPct val="90000"/>
              </a:lnSpc>
            </a:pPr>
            <a:r>
              <a:rPr lang="en-US" sz="3000" dirty="0"/>
              <a:t>Thomas Jefferson said, “The government that governs </a:t>
            </a:r>
            <a:r>
              <a:rPr lang="en-US" sz="3000" b="1" i="1" dirty="0"/>
              <a:t>best</a:t>
            </a:r>
            <a:r>
              <a:rPr lang="en-US" sz="3000" dirty="0"/>
              <a:t>, governs </a:t>
            </a:r>
            <a:r>
              <a:rPr lang="en-US" sz="3000" b="1" i="1" dirty="0"/>
              <a:t>least</a:t>
            </a:r>
            <a:r>
              <a:rPr lang="en-US" sz="3000" dirty="0"/>
              <a:t>”</a:t>
            </a:r>
          </a:p>
          <a:p>
            <a:pPr>
              <a:lnSpc>
                <a:spcPct val="90000"/>
              </a:lnSpc>
            </a:pPr>
            <a:r>
              <a:rPr lang="en-US" sz="3000" dirty="0"/>
              <a:t>Adam Smith added economic freedom as a key variable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Van Belle, </a:t>
            </a:r>
            <a:r>
              <a:rPr lang="en-IN" i="1" dirty="0"/>
              <a:t>A Novel Approach to Politics </a:t>
            </a:r>
            <a:r>
              <a:rPr lang="en-IN" dirty="0"/>
              <a:t>5e </a:t>
            </a:r>
          </a:p>
          <a:p>
            <a:r>
              <a:rPr lang="en-IN" dirty="0"/>
              <a:t>CQ Press,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21CB-24F8-384F-9C47-F160A790A405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IN" dirty="0"/>
              <a:t>Van Belle, </a:t>
            </a:r>
            <a:r>
              <a:rPr lang="en-IN" i="1" dirty="0"/>
              <a:t>A Novel Approach to Politics </a:t>
            </a:r>
            <a:r>
              <a:rPr lang="en-IN" dirty="0"/>
              <a:t>5e </a:t>
            </a:r>
          </a:p>
          <a:p>
            <a:r>
              <a:rPr lang="en-IN" dirty="0"/>
              <a:t>CQ Press, 2018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66928" y="1600200"/>
            <a:ext cx="8110728" cy="1773936"/>
          </a:xfrm>
          <a:prstGeom prst="wedgeRoundRectCallout">
            <a:avLst>
              <a:gd name="adj1" fmla="val -6647"/>
              <a:gd name="adj2" fmla="val 113825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Impact" pitchFamily="34" charset="0"/>
                <a:ea typeface="ＭＳ Ｐゴシック" pitchFamily="-109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mpact" pitchFamily="34" charset="0"/>
                <a:ea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mpact" pitchFamily="34" charset="0"/>
                <a:ea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mpact" pitchFamily="34" charset="0"/>
                <a:ea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mpact" pitchFamily="34" charset="0"/>
                <a:ea typeface="ＭＳ Ｐゴシック" pitchFamily="-109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mpact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mpact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mpact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lvl="0" defTabSz="914400"/>
            <a:r>
              <a:rPr lang="en-US" dirty="0">
                <a:solidFill>
                  <a:prstClr val="black"/>
                </a:solidFill>
                <a:ea typeface="+mj-ea"/>
              </a:rPr>
              <a:t>1. Introducing the Ancient Debate: The Ideal Versus the Real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3721CB-24F8-384F-9C47-F160A790A40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651408"/>
            <a:ext cx="8229600" cy="1066800"/>
          </a:xfrm>
        </p:spPr>
        <p:txBody>
          <a:bodyPr/>
          <a:lstStyle/>
          <a:p>
            <a:r>
              <a:rPr lang="en-US" dirty="0">
                <a:latin typeface="Impact" pitchFamily="-107" charset="0"/>
              </a:rPr>
              <a:t>Classical Conservatism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89568" y="1617732"/>
            <a:ext cx="8229600" cy="4724400"/>
          </a:xfrm>
        </p:spPr>
        <p:txBody>
          <a:bodyPr>
            <a:normAutofit/>
          </a:bodyPr>
          <a:lstStyle/>
          <a:p>
            <a:r>
              <a:rPr lang="en-US" dirty="0"/>
              <a:t>Associated with 18th-century parliamentarian Edmund Burke</a:t>
            </a:r>
          </a:p>
          <a:p>
            <a:r>
              <a:rPr lang="en-US" dirty="0"/>
              <a:t>Reaction to excesses of the French Revolution</a:t>
            </a:r>
          </a:p>
          <a:p>
            <a:r>
              <a:rPr lang="en-US" dirty="0"/>
              <a:t>Social institutions embody a wealth of knowledge that has evolved and endured over centuries</a:t>
            </a:r>
          </a:p>
          <a:p>
            <a:r>
              <a:rPr lang="en-US" dirty="0"/>
              <a:t>Objects the idea that individual human reason could know better</a:t>
            </a:r>
          </a:p>
          <a:p>
            <a:r>
              <a:rPr lang="en-US" dirty="0"/>
              <a:t>Asserts that it is dangerous to change or eliminate treasured institutions carelessly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Van Belle, </a:t>
            </a:r>
            <a:r>
              <a:rPr lang="en-IN" i="1" dirty="0"/>
              <a:t>A Novel Approach to Politics </a:t>
            </a:r>
            <a:r>
              <a:rPr lang="en-IN" dirty="0"/>
              <a:t>5e </a:t>
            </a:r>
          </a:p>
          <a:p>
            <a:r>
              <a:rPr lang="en-IN" dirty="0"/>
              <a:t>CQ Press, 2018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21CB-24F8-384F-9C47-F160A790A40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643316"/>
            <a:ext cx="8229600" cy="1066800"/>
          </a:xfrm>
        </p:spPr>
        <p:txBody>
          <a:bodyPr/>
          <a:lstStyle/>
          <a:p>
            <a:r>
              <a:rPr lang="en-US" dirty="0">
                <a:latin typeface="Impact" pitchFamily="-107" charset="0"/>
              </a:rPr>
              <a:t>Communism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77748"/>
            <a:ext cx="8229600" cy="4724400"/>
          </a:xfrm>
        </p:spPr>
        <p:txBody>
          <a:bodyPr>
            <a:normAutofit/>
          </a:bodyPr>
          <a:lstStyle/>
          <a:p>
            <a:r>
              <a:rPr lang="en-US" dirty="0"/>
              <a:t>Based on the ideas of Karl Marx</a:t>
            </a:r>
          </a:p>
          <a:p>
            <a:r>
              <a:rPr lang="en-US" dirty="0"/>
              <a:t>Key problem is class divisions</a:t>
            </a:r>
          </a:p>
          <a:p>
            <a:r>
              <a:rPr lang="en-US" dirty="0"/>
              <a:t>The bourgeois class controls the machinery of the state and exploits the labor of the proletariat</a:t>
            </a:r>
          </a:p>
          <a:p>
            <a:r>
              <a:rPr lang="en-US" dirty="0"/>
              <a:t>The proletarian class is paid only a fraction of the worth of the goods it creates</a:t>
            </a:r>
          </a:p>
          <a:p>
            <a:r>
              <a:rPr lang="en-US" dirty="0"/>
              <a:t>Intended to apply to industrial capitalist societies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Van Belle, </a:t>
            </a:r>
            <a:r>
              <a:rPr lang="en-IN" i="1" dirty="0"/>
              <a:t>A Novel Approach to Politics </a:t>
            </a:r>
            <a:r>
              <a:rPr lang="en-IN" dirty="0"/>
              <a:t>5e </a:t>
            </a:r>
          </a:p>
          <a:p>
            <a:r>
              <a:rPr lang="en-IN" dirty="0"/>
              <a:t>CQ Press, 2018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21CB-24F8-384F-9C47-F160A790A405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3336" y="683776"/>
            <a:ext cx="8229600" cy="1066800"/>
          </a:xfrm>
        </p:spPr>
        <p:txBody>
          <a:bodyPr/>
          <a:lstStyle/>
          <a:p>
            <a:r>
              <a:rPr lang="en-US" dirty="0">
                <a:latin typeface="Impact" pitchFamily="-107" charset="0"/>
              </a:rPr>
              <a:t>Democratic Socialism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14716" y="1771480"/>
            <a:ext cx="8229600" cy="4724400"/>
          </a:xfrm>
        </p:spPr>
        <p:txBody>
          <a:bodyPr/>
          <a:lstStyle/>
          <a:p>
            <a:r>
              <a:rPr lang="en-US" dirty="0"/>
              <a:t>Shares communist vision of social, political, and economic equality</a:t>
            </a:r>
          </a:p>
          <a:p>
            <a:r>
              <a:rPr lang="en-US" dirty="0"/>
              <a:t>Believes this can be achieved by democratic means</a:t>
            </a:r>
          </a:p>
          <a:p>
            <a:r>
              <a:rPr lang="en-US" dirty="0"/>
              <a:t>Advocated by Eduard Bernstein (1850–1932)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Van Belle, </a:t>
            </a:r>
            <a:r>
              <a:rPr lang="en-IN" i="1" dirty="0"/>
              <a:t>A Novel Approach to Politics </a:t>
            </a:r>
            <a:r>
              <a:rPr lang="en-IN" dirty="0"/>
              <a:t>5e </a:t>
            </a:r>
          </a:p>
          <a:p>
            <a:r>
              <a:rPr lang="en-IN" dirty="0"/>
              <a:t>CQ Press, 2018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21CB-24F8-384F-9C47-F160A790A405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21936" y="631852"/>
            <a:ext cx="8229600" cy="1066800"/>
          </a:xfrm>
        </p:spPr>
        <p:txBody>
          <a:bodyPr/>
          <a:lstStyle/>
          <a:p>
            <a:r>
              <a:rPr lang="en-US" dirty="0">
                <a:latin typeface="Impact" pitchFamily="-107" charset="0"/>
              </a:rPr>
              <a:t>Reform Liberalism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89568" y="1640660"/>
            <a:ext cx="8229600" cy="4724400"/>
          </a:xfrm>
        </p:spPr>
        <p:txBody>
          <a:bodyPr/>
          <a:lstStyle/>
          <a:p>
            <a:r>
              <a:rPr lang="en-US" dirty="0"/>
              <a:t>Believes government should remove obstacles to individual competition:</a:t>
            </a:r>
          </a:p>
          <a:p>
            <a:pPr lvl="1"/>
            <a:r>
              <a:rPr lang="en-US" i="1" dirty="0"/>
              <a:t>Negative freedom</a:t>
            </a:r>
            <a:endParaRPr lang="en-US" dirty="0"/>
          </a:p>
          <a:p>
            <a:r>
              <a:rPr lang="en-US" dirty="0"/>
              <a:t>Believes government should also provide basic necessities (education, health care, safety net) to ensure all can compete equally:</a:t>
            </a:r>
          </a:p>
          <a:p>
            <a:pPr lvl="1"/>
            <a:r>
              <a:rPr lang="en-US" i="1" dirty="0"/>
              <a:t>Positive freedom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Van Belle, </a:t>
            </a:r>
            <a:r>
              <a:rPr lang="en-IN" i="1" dirty="0"/>
              <a:t>A Novel Approach to Politics </a:t>
            </a:r>
            <a:r>
              <a:rPr lang="en-IN" dirty="0"/>
              <a:t>5e </a:t>
            </a:r>
          </a:p>
          <a:p>
            <a:r>
              <a:rPr lang="en-IN" dirty="0"/>
              <a:t>CQ Press, 2018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21CB-24F8-384F-9C47-F160A790A405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591392"/>
            <a:ext cx="8229600" cy="1066800"/>
          </a:xfrm>
        </p:spPr>
        <p:txBody>
          <a:bodyPr/>
          <a:lstStyle/>
          <a:p>
            <a:r>
              <a:rPr lang="en-US" dirty="0">
                <a:latin typeface="Impact" pitchFamily="-107" charset="0"/>
              </a:rPr>
              <a:t>Fascism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81476" y="1533440"/>
            <a:ext cx="8229600" cy="47244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Twentieth-century ideology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Emphasis on the superiority of a particular group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Democracy discouraged</a:t>
            </a:r>
          </a:p>
          <a:p>
            <a:r>
              <a:rPr lang="en-US" dirty="0"/>
              <a:t>Public spectacles reinforce traditions and motivate support</a:t>
            </a:r>
          </a:p>
          <a:p>
            <a:r>
              <a:rPr lang="en-US" dirty="0"/>
              <a:t>Nationalism is important, along with a strong military rule and vigilance against enemies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Van Belle, </a:t>
            </a:r>
            <a:r>
              <a:rPr lang="en-IN" i="1" dirty="0"/>
              <a:t>A Novel Approach to Politics </a:t>
            </a:r>
            <a:r>
              <a:rPr lang="en-IN" dirty="0"/>
              <a:t>5e </a:t>
            </a:r>
          </a:p>
          <a:p>
            <a:r>
              <a:rPr lang="en-IN" dirty="0"/>
              <a:t>CQ Press, 2018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21CB-24F8-384F-9C47-F160A790A405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47A7C-3D67-4170-B18A-BFCD57DA0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65816"/>
            <a:ext cx="7886700" cy="878210"/>
          </a:xfrm>
        </p:spPr>
        <p:txBody>
          <a:bodyPr/>
          <a:lstStyle/>
          <a:p>
            <a:r>
              <a:rPr lang="en-US" dirty="0"/>
              <a:t>Theories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A2751-5B3C-4EF5-9E84-8C079B9F8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33538"/>
            <a:ext cx="7886700" cy="4497535"/>
          </a:xfrm>
        </p:spPr>
        <p:txBody>
          <a:bodyPr/>
          <a:lstStyle/>
          <a:p>
            <a:r>
              <a:rPr lang="en-US" dirty="0"/>
              <a:t>Contractual enlightenment model</a:t>
            </a:r>
          </a:p>
          <a:p>
            <a:r>
              <a:rPr lang="en-US" dirty="0"/>
              <a:t>Marxism</a:t>
            </a:r>
          </a:p>
          <a:p>
            <a:r>
              <a:rPr lang="en-US" dirty="0"/>
              <a:t>Institutionalism</a:t>
            </a:r>
          </a:p>
          <a:p>
            <a:r>
              <a:rPr lang="en-US" dirty="0" err="1"/>
              <a:t>Behavioralism</a:t>
            </a:r>
            <a:endParaRPr lang="en-US" dirty="0"/>
          </a:p>
          <a:p>
            <a:r>
              <a:rPr lang="en-US" dirty="0"/>
              <a:t>Rational Choice/Game theory</a:t>
            </a:r>
          </a:p>
          <a:p>
            <a:r>
              <a:rPr lang="en-US" dirty="0"/>
              <a:t>Modernization theory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83D293-6A8E-41A9-95CD-6AC9D7B27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206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E3177-901C-45A9-9D6B-4CDFE9699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Ideological Spectrum or Diamond in Motion?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Content Placeholder 3" descr="Tetragonal Pyramid White">
                <a:extLst>
                  <a:ext uri="{FF2B5EF4-FFF2-40B4-BE49-F238E27FC236}">
                    <a16:creationId xmlns:a16="http://schemas.microsoft.com/office/drawing/2014/main" id="{6FE7FBB2-BE3E-4A05-B5D4-947521B86DD4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</p:nvPr>
            </p:nvGraphicFramePr>
            <p:xfrm>
              <a:off x="3437628" y="2644711"/>
              <a:ext cx="3226280" cy="278053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226280" cy="2780537"/>
                    </a:xfrm>
                    <a:prstGeom prst="rect">
                      <a:avLst/>
                    </a:prstGeom>
                  </am3d:spPr>
                  <am3d:camera>
                    <am3d:pos x="0" y="0" z="6651932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1424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1252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Content Placeholder 3" descr="Tetragonal Pyramid White">
                <a:extLst>
                  <a:ext uri="{FF2B5EF4-FFF2-40B4-BE49-F238E27FC236}">
                    <a16:creationId xmlns:a16="http://schemas.microsoft.com/office/drawing/2014/main" id="{6FE7FBB2-BE3E-4A05-B5D4-947521B86D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37628" y="2644711"/>
                <a:ext cx="3226280" cy="2780537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0C301AB-355F-4B1E-82F0-5ACE9604FADD}"/>
              </a:ext>
            </a:extLst>
          </p:cNvPr>
          <p:cNvSpPr txBox="1"/>
          <p:nvPr/>
        </p:nvSpPr>
        <p:spPr>
          <a:xfrm>
            <a:off x="992038" y="1958511"/>
            <a:ext cx="753780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Temporal Dimension: Nostalgic/Conservative==Status Quo==Progressive/Forward Looking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7993B5-D824-423E-9BE3-FAF91EBACA0E}"/>
              </a:ext>
            </a:extLst>
          </p:cNvPr>
          <p:cNvSpPr/>
          <p:nvPr/>
        </p:nvSpPr>
        <p:spPr>
          <a:xfrm>
            <a:off x="3454880" y="2340994"/>
            <a:ext cx="3088256" cy="27699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Globalism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29B50A-A9F6-4A0B-9FCD-D8343528C16E}"/>
              </a:ext>
            </a:extLst>
          </p:cNvPr>
          <p:cNvSpPr/>
          <p:nvPr/>
        </p:nvSpPr>
        <p:spPr>
          <a:xfrm>
            <a:off x="4529472" y="5342872"/>
            <a:ext cx="1042593" cy="27699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Nationalism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B96EA5-1E7A-45E0-A628-EDCB01B7D790}"/>
              </a:ext>
            </a:extLst>
          </p:cNvPr>
          <p:cNvSpPr/>
          <p:nvPr/>
        </p:nvSpPr>
        <p:spPr>
          <a:xfrm>
            <a:off x="6002358" y="3833249"/>
            <a:ext cx="667490" cy="27699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Market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2D7A63-A791-4726-9AB3-0B292D435D02}"/>
              </a:ext>
            </a:extLst>
          </p:cNvPr>
          <p:cNvSpPr/>
          <p:nvPr/>
        </p:nvSpPr>
        <p:spPr>
          <a:xfrm>
            <a:off x="3265100" y="3833249"/>
            <a:ext cx="770586" cy="27699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State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3CBA09-D4DB-4731-82D9-63CC67EEFABF}"/>
              </a:ext>
            </a:extLst>
          </p:cNvPr>
          <p:cNvCxnSpPr/>
          <p:nvPr/>
        </p:nvCxnSpPr>
        <p:spPr>
          <a:xfrm>
            <a:off x="4110487" y="3104432"/>
            <a:ext cx="1742536" cy="1936630"/>
          </a:xfrm>
          <a:prstGeom prst="straightConnector1">
            <a:avLst/>
          </a:prstGeom>
          <a:ln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1860282-AD3E-489E-97DB-8C47CDA0CEB7}"/>
              </a:ext>
            </a:extLst>
          </p:cNvPr>
          <p:cNvSpPr/>
          <p:nvPr/>
        </p:nvSpPr>
        <p:spPr>
          <a:xfrm>
            <a:off x="3381464" y="2894992"/>
            <a:ext cx="888705" cy="27699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Collective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6C01F7-2FA4-4C15-AE4F-C2CAABDED828}"/>
              </a:ext>
            </a:extLst>
          </p:cNvPr>
          <p:cNvSpPr/>
          <p:nvPr/>
        </p:nvSpPr>
        <p:spPr>
          <a:xfrm>
            <a:off x="5942067" y="4829600"/>
            <a:ext cx="1167628" cy="27699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Individualistic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104940-5B16-488E-BAB8-D63AB011E071}"/>
              </a:ext>
            </a:extLst>
          </p:cNvPr>
          <p:cNvSpPr txBox="1"/>
          <p:nvPr/>
        </p:nvSpPr>
        <p:spPr>
          <a:xfrm>
            <a:off x="992038" y="3604763"/>
            <a:ext cx="16273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Spatial Dimension:</a:t>
            </a:r>
          </a:p>
        </p:txBody>
      </p:sp>
      <p:sp>
        <p:nvSpPr>
          <p:cNvPr id="3" name="Arrow: Circular 2">
            <a:extLst>
              <a:ext uri="{FF2B5EF4-FFF2-40B4-BE49-F238E27FC236}">
                <a16:creationId xmlns:a16="http://schemas.microsoft.com/office/drawing/2014/main" id="{EDA27BE3-62A4-4C40-9DC0-A99421D721F4}"/>
              </a:ext>
            </a:extLst>
          </p:cNvPr>
          <p:cNvSpPr/>
          <p:nvPr/>
        </p:nvSpPr>
        <p:spPr>
          <a:xfrm rot="-5820000">
            <a:off x="2920342" y="2403247"/>
            <a:ext cx="978408" cy="1201726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Arrow: Curved Left 9">
            <a:extLst>
              <a:ext uri="{FF2B5EF4-FFF2-40B4-BE49-F238E27FC236}">
                <a16:creationId xmlns:a16="http://schemas.microsoft.com/office/drawing/2014/main" id="{58C6B222-D55B-42BF-B67E-A6318CBBB606}"/>
              </a:ext>
            </a:extLst>
          </p:cNvPr>
          <p:cNvSpPr/>
          <p:nvPr/>
        </p:nvSpPr>
        <p:spPr>
          <a:xfrm rot="1140000">
            <a:off x="6716348" y="4574325"/>
            <a:ext cx="731520" cy="12161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87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A976E-5440-4F13-9AD2-D774E4B60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65816"/>
            <a:ext cx="7886700" cy="982442"/>
          </a:xfrm>
        </p:spPr>
        <p:txBody>
          <a:bodyPr/>
          <a:lstStyle/>
          <a:p>
            <a:r>
              <a:rPr lang="en-US" dirty="0"/>
              <a:t>Pictures at FDR’s Hyde Park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6A662B-8C96-49CA-B8C4-B1AEA177D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3536046-9E0E-4CA3-B069-EE4C2E245B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3101" y="2106983"/>
            <a:ext cx="2825552" cy="415290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AB8953-686A-42C4-99D3-E71147C4E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0580" y="2076679"/>
            <a:ext cx="2712054" cy="417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28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698C83C-9BD7-4EC1-9989-6F5B1A5A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©2016 SAGE Publications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9E7B12-8E9A-4BBA-98ED-E072B2FE4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274" y="966516"/>
            <a:ext cx="7618421" cy="507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89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6E83FB3-FC0C-44A8-A92E-D7A41AB51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©2016 SAGE Publications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9CFCA8-8A82-409D-90B1-A47F6652E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074" y="1042321"/>
            <a:ext cx="6822257" cy="510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72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38596" y="732328"/>
            <a:ext cx="8131175" cy="1066800"/>
          </a:xfrm>
        </p:spPr>
        <p:txBody>
          <a:bodyPr/>
          <a:lstStyle/>
          <a:p>
            <a:r>
              <a:rPr lang="en-US" dirty="0">
                <a:latin typeface="Impact" pitchFamily="-107" charset="0"/>
              </a:rPr>
              <a:t>The Ideal Versus the Real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32301" y="1766760"/>
            <a:ext cx="8229600" cy="4724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The clash drives many fictional plots:</a:t>
            </a:r>
          </a:p>
          <a:p>
            <a:pPr lvl="3" fontAlgn="auto">
              <a:spcAft>
                <a:spcPts val="0"/>
              </a:spcAft>
              <a:defRPr/>
            </a:pPr>
            <a:r>
              <a:rPr lang="en-US" sz="2400" i="1" dirty="0"/>
              <a:t>Batman</a:t>
            </a:r>
          </a:p>
          <a:p>
            <a:pPr lvl="3" fontAlgn="auto">
              <a:spcAft>
                <a:spcPts val="0"/>
              </a:spcAft>
              <a:defRPr/>
            </a:pPr>
            <a:r>
              <a:rPr lang="en-US" sz="2400" i="1" dirty="0"/>
              <a:t>The Untouchables</a:t>
            </a:r>
          </a:p>
          <a:p>
            <a:pPr lvl="3" fontAlgn="auto">
              <a:spcAft>
                <a:spcPts val="0"/>
              </a:spcAft>
              <a:defRPr/>
            </a:pPr>
            <a:r>
              <a:rPr lang="en-US" sz="2400" i="1" dirty="0"/>
              <a:t>Game of Thrones</a:t>
            </a:r>
          </a:p>
          <a:p>
            <a:pPr lvl="3" fontAlgn="auto">
              <a:spcAft>
                <a:spcPts val="0"/>
              </a:spcAft>
              <a:defRPr/>
            </a:pPr>
            <a:r>
              <a:rPr lang="en-US" sz="2400" i="1" dirty="0"/>
              <a:t>Star Wars</a:t>
            </a:r>
          </a:p>
          <a:p>
            <a:pPr lvl="3" fontAlgn="auto">
              <a:spcAft>
                <a:spcPts val="0"/>
              </a:spcAft>
              <a:defRPr/>
            </a:pPr>
            <a:r>
              <a:rPr lang="en-US" sz="2400" i="1" dirty="0"/>
              <a:t>My Fair Lady</a:t>
            </a:r>
          </a:p>
          <a:p>
            <a:pPr lvl="3" fontAlgn="auto">
              <a:spcAft>
                <a:spcPts val="0"/>
              </a:spcAft>
              <a:defRPr/>
            </a:pPr>
            <a:r>
              <a:rPr lang="en-US" sz="2400" i="1" dirty="0"/>
              <a:t>The Hunger Games</a:t>
            </a:r>
          </a:p>
          <a:p>
            <a:pPr lvl="3" fontAlgn="auto">
              <a:spcAft>
                <a:spcPts val="0"/>
              </a:spcAft>
              <a:defRPr/>
            </a:pPr>
            <a:r>
              <a:rPr lang="en-US" sz="2400" i="1" dirty="0"/>
              <a:t>The Ballad of Songbirds and Snakes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Van Belle, </a:t>
            </a:r>
            <a:r>
              <a:rPr lang="en-IN" i="1" dirty="0"/>
              <a:t>A Novel Approach to Politics </a:t>
            </a:r>
            <a:r>
              <a:rPr lang="en-IN" dirty="0"/>
              <a:t>5e </a:t>
            </a:r>
          </a:p>
          <a:p>
            <a:r>
              <a:rPr lang="en-IN" dirty="0"/>
              <a:t>CQ Press, 2018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21CB-24F8-384F-9C47-F160A790A40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C52206C-53D9-4850-A4E2-6B0B10348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©2016 SAGE Publications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07AE62-D217-4775-A0D8-EA73F992C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388" y="843333"/>
            <a:ext cx="7123339" cy="533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989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5240AB9-7D0E-430A-9057-0B897B353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©2016 SAGE Publications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4D49F8-4FA0-41F4-A3A2-6A61AC024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392" y="838594"/>
            <a:ext cx="7824518" cy="521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134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46D1BA7-CCA2-4720-8845-50E5574F8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©2016 SAGE Publications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F664A-9DD0-4862-BE92-636030603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86" y="904924"/>
            <a:ext cx="7760556" cy="517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82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107A74-82B3-4079-A9D6-FE3ED6A27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©2016 SAGE Publications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B7687C-8347-4F84-AE41-88760DEED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882101" y="1760104"/>
            <a:ext cx="5678282" cy="37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288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186651-41FB-4DBC-BE6A-5DBDEC8DE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©2016 SAGE Publications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B2FBF5-A0F0-4762-8EEA-9A6CBA4B3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112" y="1084962"/>
            <a:ext cx="6927053" cy="518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157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9A945EB-DA61-4CE7-95AD-EED5615C5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©2016 SAGE Publications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7E219B-4891-4616-88AC-37803AD1B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36" y="1080224"/>
            <a:ext cx="7220444" cy="481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1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0926" y="1797104"/>
            <a:ext cx="3308976" cy="2800767"/>
          </a:xfrm>
          <a:prstGeom prst="rect">
            <a:avLst/>
          </a:prstGeom>
          <a:noFill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alibri" pitchFamily="-107" charset="0"/>
              </a:rPr>
              <a:t>IDEALISM</a:t>
            </a:r>
          </a:p>
          <a:p>
            <a:endParaRPr lang="en-US" dirty="0">
              <a:latin typeface="Calibri" pitchFamily="-107" charset="0"/>
            </a:endParaRPr>
          </a:p>
          <a:p>
            <a:pPr>
              <a:buFont typeface="Arial" pitchFamily="-107" charset="0"/>
              <a:buChar char="•"/>
            </a:pPr>
            <a:r>
              <a:rPr lang="en-US" sz="2000" dirty="0">
                <a:latin typeface="Calibri" pitchFamily="-107" charset="0"/>
              </a:rPr>
              <a:t>What we would like to do</a:t>
            </a:r>
          </a:p>
          <a:p>
            <a:endParaRPr lang="en-US" sz="2000" dirty="0">
              <a:latin typeface="Calibri" pitchFamily="-107" charset="0"/>
            </a:endParaRPr>
          </a:p>
          <a:p>
            <a:pPr>
              <a:buFont typeface="Arial" pitchFamily="-107" charset="0"/>
              <a:buChar char="•"/>
            </a:pPr>
            <a:r>
              <a:rPr lang="en-US" sz="2000" dirty="0">
                <a:latin typeface="Calibri" pitchFamily="-107" charset="0"/>
              </a:rPr>
              <a:t>Luke Skywalker/Forrest Gump/Dr. Zhivago</a:t>
            </a:r>
          </a:p>
          <a:p>
            <a:endParaRPr lang="en-US" sz="2000" dirty="0">
              <a:latin typeface="Calibri" pitchFamily="-107" charset="0"/>
            </a:endParaRPr>
          </a:p>
          <a:p>
            <a:pPr>
              <a:buFont typeface="Arial" pitchFamily="-107" charset="0"/>
              <a:buChar char="•"/>
            </a:pPr>
            <a:r>
              <a:rPr lang="en-US" sz="2000" dirty="0">
                <a:latin typeface="Calibri" pitchFamily="-107" charset="0"/>
              </a:rPr>
              <a:t>Campaigning for political office</a:t>
            </a:r>
            <a:endParaRPr lang="en-US" dirty="0">
              <a:latin typeface="Calibri" pitchFamily="-107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27337" y="1797104"/>
            <a:ext cx="338754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</a:rPr>
              <a:t>REALISM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What we can and must do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Han Solo/Dr. Strangelove/Coriolanus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Holding political office 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3828" y="730304"/>
            <a:ext cx="8131175" cy="1066800"/>
          </a:xfrm>
        </p:spPr>
        <p:txBody>
          <a:bodyPr/>
          <a:lstStyle/>
          <a:p>
            <a:r>
              <a:rPr lang="en-US" dirty="0">
                <a:latin typeface="Impact" pitchFamily="-107" charset="0"/>
              </a:rPr>
              <a:t>The Ideal Versus the Real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Van Belle, </a:t>
            </a:r>
            <a:r>
              <a:rPr lang="en-IN" i="1" dirty="0"/>
              <a:t>A Novel Approach to Politics </a:t>
            </a:r>
            <a:r>
              <a:rPr lang="en-IN" dirty="0"/>
              <a:t>5e </a:t>
            </a:r>
          </a:p>
          <a:p>
            <a:r>
              <a:rPr lang="en-IN" dirty="0"/>
              <a:t>CQ Press, 2018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21CB-24F8-384F-9C47-F160A790A40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50F206-21D5-46C5-A9AE-CF295E45CAEB}"/>
              </a:ext>
            </a:extLst>
          </p:cNvPr>
          <p:cNvSpPr txBox="1"/>
          <p:nvPr/>
        </p:nvSpPr>
        <p:spPr>
          <a:xfrm>
            <a:off x="1281975" y="4775756"/>
            <a:ext cx="6961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Politics must balance:</a:t>
            </a:r>
          </a:p>
          <a:p>
            <a:r>
              <a:rPr lang="en-US" dirty="0"/>
              <a:t>The tension between the real and the ideal, normative and positive</a:t>
            </a:r>
          </a:p>
          <a:p>
            <a:r>
              <a:rPr lang="en-US" dirty="0"/>
              <a:t>Between the dreams of what could be and real-world limitations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06624" y="734257"/>
            <a:ext cx="8229600" cy="10668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Impact" pitchFamily="-107" charset="0"/>
              </a:rPr>
              <a:t>Classical Theory, Modern Reality, and Stuff</a:t>
            </a:r>
            <a:endParaRPr lang="en-US" sz="3600" i="1" dirty="0">
              <a:latin typeface="Impact" pitchFamily="-107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08898" y="1768689"/>
            <a:ext cx="822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-107" charset="0"/>
              <a:buChar char="•"/>
            </a:pPr>
            <a:r>
              <a:rPr lang="en-US" sz="2800" dirty="0" err="1">
                <a:latin typeface="Calibri" pitchFamily="-107" charset="0"/>
              </a:rPr>
              <a:t>Thrasymachus</a:t>
            </a:r>
            <a:r>
              <a:rPr lang="en-US" sz="2800" dirty="0">
                <a:latin typeface="Calibri" pitchFamily="-107" charset="0"/>
              </a:rPr>
              <a:t> is a realist: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pitchFamily="-107" charset="0"/>
              <a:buChar char="–"/>
            </a:pPr>
            <a:r>
              <a:rPr lang="en-US" sz="2400" dirty="0">
                <a:latin typeface="Calibri" pitchFamily="-107" charset="0"/>
              </a:rPr>
              <a:t>Concerned with tangible personal gains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pitchFamily="-107" charset="0"/>
              <a:buChar char="–"/>
            </a:pPr>
            <a:r>
              <a:rPr lang="en-US" sz="2400" dirty="0">
                <a:latin typeface="Calibri" pitchFamily="-107" charset="0"/>
              </a:rPr>
              <a:t>Little regard for ethics or the good of society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-107" charset="0"/>
              <a:buChar char="•"/>
            </a:pPr>
            <a:r>
              <a:rPr lang="en-US" sz="2800" dirty="0">
                <a:latin typeface="Calibri" pitchFamily="-107" charset="0"/>
              </a:rPr>
              <a:t>Socrates is an idealist: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pitchFamily="-107" charset="0"/>
              <a:buChar char="–"/>
            </a:pPr>
            <a:r>
              <a:rPr lang="en-US" sz="2400" dirty="0">
                <a:latin typeface="Calibri" pitchFamily="-107" charset="0"/>
              </a:rPr>
              <a:t>The purpose of politics is the happiness of the citizenry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-107" charset="0"/>
              <a:buChar char="•"/>
            </a:pPr>
            <a:r>
              <a:rPr lang="en-US" sz="2800" dirty="0">
                <a:latin typeface="Calibri" pitchFamily="-107" charset="0"/>
              </a:rPr>
              <a:t>Who has the stronger point?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-107" charset="0"/>
              <a:buChar char="•"/>
            </a:pPr>
            <a:r>
              <a:rPr lang="en-US" sz="2800" dirty="0">
                <a:latin typeface="Calibri" pitchFamily="-107" charset="0"/>
              </a:rPr>
              <a:t>The Nature vs. Nurture debate: the malleability of human nature?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Van Belle, </a:t>
            </a:r>
            <a:r>
              <a:rPr lang="en-IN" i="1" dirty="0"/>
              <a:t>A Novel Approach to Politics </a:t>
            </a:r>
            <a:r>
              <a:rPr lang="en-IN" dirty="0"/>
              <a:t>5e </a:t>
            </a:r>
          </a:p>
          <a:p>
            <a:r>
              <a:rPr lang="en-IN" dirty="0"/>
              <a:t>CQ Press, 2018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21CB-24F8-384F-9C47-F160A790A40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80008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Impact" pitchFamily="-107" charset="0"/>
              </a:rPr>
              <a:t>You’re Just a Mime Trapped in an Invisible Box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2108200"/>
            <a:ext cx="8229600" cy="439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lvl="1" indent="-342900">
              <a:lnSpc>
                <a:spcPct val="80000"/>
              </a:lnSpc>
              <a:spcBef>
                <a:spcPct val="20000"/>
              </a:spcBef>
              <a:buFont typeface="Arial" pitchFamily="-107" charset="0"/>
              <a:buChar char="•"/>
            </a:pPr>
            <a:r>
              <a:rPr lang="en-US" sz="2800" b="1" dirty="0">
                <a:latin typeface="Calibri" pitchFamily="-107" charset="0"/>
              </a:rPr>
              <a:t>Conceptual frameworks </a:t>
            </a:r>
            <a:r>
              <a:rPr lang="en-US" sz="2400" dirty="0">
                <a:latin typeface="Calibri" pitchFamily="-107" charset="0"/>
              </a:rPr>
              <a:t>are what we use to make sense of the world.</a:t>
            </a:r>
          </a:p>
          <a:p>
            <a:pPr marL="342900" lvl="1" indent="-342900">
              <a:lnSpc>
                <a:spcPct val="80000"/>
              </a:lnSpc>
              <a:spcBef>
                <a:spcPct val="20000"/>
              </a:spcBef>
              <a:buFont typeface="Arial" pitchFamily="-107" charset="0"/>
              <a:buChar char="•"/>
            </a:pPr>
            <a:r>
              <a:rPr lang="en-US" sz="2400" dirty="0">
                <a:latin typeface="Calibri" pitchFamily="-107" charset="0"/>
              </a:rPr>
              <a:t>Our conceptual frameworks include:</a:t>
            </a:r>
            <a:endParaRPr lang="en-US" sz="2800" dirty="0">
              <a:latin typeface="Calibri" pitchFamily="-107" charset="0"/>
            </a:endParaRPr>
          </a:p>
          <a:p>
            <a:pPr marL="1600200" lvl="3" indent="-228600">
              <a:lnSpc>
                <a:spcPct val="80000"/>
              </a:lnSpc>
              <a:spcBef>
                <a:spcPct val="20000"/>
              </a:spcBef>
              <a:buFont typeface="Arial" pitchFamily="-107" charset="0"/>
              <a:buChar char="–"/>
            </a:pPr>
            <a:r>
              <a:rPr lang="en-US" sz="2400" dirty="0">
                <a:latin typeface="Calibri" pitchFamily="-107" charset="0"/>
              </a:rPr>
              <a:t>personal experiences</a:t>
            </a:r>
          </a:p>
          <a:p>
            <a:pPr marL="1600200" lvl="3" indent="-228600">
              <a:lnSpc>
                <a:spcPct val="80000"/>
              </a:lnSpc>
              <a:spcBef>
                <a:spcPct val="20000"/>
              </a:spcBef>
              <a:buFont typeface="Arial" pitchFamily="-107" charset="0"/>
              <a:buChar char="–"/>
            </a:pPr>
            <a:r>
              <a:rPr lang="en-US" sz="2400" dirty="0">
                <a:latin typeface="Calibri" pitchFamily="-107" charset="0"/>
              </a:rPr>
              <a:t>preferences </a:t>
            </a:r>
          </a:p>
          <a:p>
            <a:pPr marL="1600200" lvl="3" indent="-228600">
              <a:lnSpc>
                <a:spcPct val="80000"/>
              </a:lnSpc>
              <a:spcBef>
                <a:spcPct val="20000"/>
              </a:spcBef>
              <a:buFont typeface="Arial" pitchFamily="-107" charset="0"/>
              <a:buChar char="–"/>
            </a:pPr>
            <a:r>
              <a:rPr lang="en-US" sz="2400" dirty="0">
                <a:latin typeface="Calibri" pitchFamily="-107" charset="0"/>
              </a:rPr>
              <a:t>expectations.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-107" charset="0"/>
              <a:buChar char="•"/>
            </a:pPr>
            <a:r>
              <a:rPr lang="en-US" sz="2800" dirty="0">
                <a:latin typeface="Calibri" pitchFamily="-107" charset="0"/>
              </a:rPr>
              <a:t>They are important when we interpret political phenomena.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-107" charset="0"/>
              <a:buChar char="•"/>
            </a:pPr>
            <a:r>
              <a:rPr lang="en-US" sz="2800" dirty="0">
                <a:latin typeface="Calibri" pitchFamily="-107" charset="0"/>
              </a:rPr>
              <a:t>Everyone uses a unique conceptual framework.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sz="2800" dirty="0">
              <a:latin typeface="Calibri" pitchFamily="-107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Van Belle, </a:t>
            </a:r>
            <a:r>
              <a:rPr lang="en-IN" i="1" dirty="0"/>
              <a:t>A Novel Approach to Politics </a:t>
            </a:r>
            <a:r>
              <a:rPr lang="en-IN" dirty="0"/>
              <a:t>5e </a:t>
            </a:r>
          </a:p>
          <a:p>
            <a:r>
              <a:rPr lang="en-IN" dirty="0"/>
              <a:t>CQ Press, 2018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21CB-24F8-384F-9C47-F160A790A40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3332"/>
            <a:ext cx="8229600" cy="1066800"/>
          </a:xfrm>
        </p:spPr>
        <p:txBody>
          <a:bodyPr/>
          <a:lstStyle/>
          <a:p>
            <a:r>
              <a:rPr lang="en-US" sz="4000" dirty="0">
                <a:latin typeface="Impact" pitchFamily="-107" charset="0"/>
              </a:rPr>
              <a:t>Fiction as a Tool for Exploring Politics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65292" y="1793060"/>
            <a:ext cx="822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 typeface="Arial" pitchFamily="-107" charset="0"/>
              <a:buChar char="•"/>
            </a:pPr>
            <a:r>
              <a:rPr lang="en-US" sz="2800" b="1" i="1" dirty="0">
                <a:latin typeface="Calibri" pitchFamily="-107" charset="0"/>
              </a:rPr>
              <a:t>Fiction</a:t>
            </a:r>
            <a:r>
              <a:rPr lang="en-US" sz="2800" dirty="0">
                <a:latin typeface="Calibri" pitchFamily="-107" charset="0"/>
              </a:rPr>
              <a:t> can help transcend our conceptual frameworks</a:t>
            </a:r>
          </a:p>
          <a:p>
            <a:pPr marL="342900" indent="-342900">
              <a:spcBef>
                <a:spcPct val="20000"/>
              </a:spcBef>
              <a:buFont typeface="Arial" pitchFamily="-107" charset="0"/>
              <a:buChar char="•"/>
            </a:pPr>
            <a:r>
              <a:rPr lang="en-US" sz="2800" dirty="0">
                <a:latin typeface="Calibri" pitchFamily="-107" charset="0"/>
              </a:rPr>
              <a:t>Why might fiction be useful for examining politics?</a:t>
            </a:r>
          </a:p>
          <a:p>
            <a:pPr marL="742950" lvl="1" indent="-285750">
              <a:spcBef>
                <a:spcPct val="20000"/>
              </a:spcBef>
              <a:buFont typeface="Arial" pitchFamily="-107" charset="0"/>
              <a:buChar char="–"/>
            </a:pPr>
            <a:r>
              <a:rPr lang="en-US" sz="2400" dirty="0">
                <a:latin typeface="Calibri" pitchFamily="-107" charset="0"/>
              </a:rPr>
              <a:t>It offers a model—a perfect scene and typical characters.</a:t>
            </a:r>
          </a:p>
          <a:p>
            <a:pPr marL="742950" lvl="1" indent="-285750">
              <a:spcBef>
                <a:spcPct val="20000"/>
              </a:spcBef>
              <a:buFont typeface="Arial" pitchFamily="-107" charset="0"/>
              <a:buChar char="–"/>
            </a:pPr>
            <a:r>
              <a:rPr lang="en-US" sz="2400" dirty="0">
                <a:latin typeface="Calibri" pitchFamily="-107" charset="0"/>
              </a:rPr>
              <a:t>It can give us a taste for political situations.</a:t>
            </a:r>
          </a:p>
          <a:p>
            <a:pPr marL="742950" lvl="1" indent="-285750">
              <a:spcBef>
                <a:spcPct val="20000"/>
              </a:spcBef>
              <a:buFont typeface="Arial" pitchFamily="-107" charset="0"/>
              <a:buChar char="–"/>
            </a:pPr>
            <a:r>
              <a:rPr lang="en-US" sz="2400" dirty="0">
                <a:latin typeface="Calibri" pitchFamily="-107" charset="0"/>
              </a:rPr>
              <a:t>It exaggerates political phenomena.</a:t>
            </a:r>
          </a:p>
          <a:p>
            <a:pPr marL="742950" lvl="1" indent="-285750">
              <a:spcBef>
                <a:spcPct val="20000"/>
              </a:spcBef>
              <a:buFont typeface="Arial" pitchFamily="-107" charset="0"/>
              <a:buChar char="–"/>
            </a:pPr>
            <a:r>
              <a:rPr lang="en-US" sz="2400" dirty="0">
                <a:latin typeface="Calibri" pitchFamily="-107" charset="0"/>
              </a:rPr>
              <a:t>It is engaging and interesting.</a:t>
            </a:r>
          </a:p>
          <a:p>
            <a:pPr marL="742950" lvl="1" indent="-285750">
              <a:spcBef>
                <a:spcPct val="20000"/>
              </a:spcBef>
              <a:buFont typeface="Arial" pitchFamily="-107" charset="0"/>
              <a:buChar char="–"/>
            </a:pPr>
            <a:r>
              <a:rPr lang="en-US" sz="2400" dirty="0">
                <a:latin typeface="Calibri" pitchFamily="-107" charset="0"/>
              </a:rPr>
              <a:t>It encourages an active exploration of the material.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itchFamily="-107" charset="0"/>
              </a:rPr>
              <a:t>Fictional writers are imaginative; imagination is one important component of genius.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Van Belle, </a:t>
            </a:r>
            <a:r>
              <a:rPr lang="en-IN" i="1" dirty="0"/>
              <a:t>A Novel Approach to Politics </a:t>
            </a:r>
            <a:r>
              <a:rPr lang="en-IN" dirty="0"/>
              <a:t>5e </a:t>
            </a:r>
          </a:p>
          <a:p>
            <a:r>
              <a:rPr lang="en-IN" dirty="0"/>
              <a:t>CQ Press,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21CB-24F8-384F-9C47-F160A790A40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680"/>
            <a:ext cx="8229600" cy="1066800"/>
          </a:xfrm>
        </p:spPr>
        <p:txBody>
          <a:bodyPr/>
          <a:lstStyle/>
          <a:p>
            <a:r>
              <a:rPr lang="en-US" dirty="0">
                <a:latin typeface="Impact" pitchFamily="-107" charset="0"/>
              </a:rPr>
              <a:t>Utopias in Fiction and Politics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97660" y="1859144"/>
            <a:ext cx="822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-107" charset="0"/>
              <a:buChar char="•"/>
            </a:pPr>
            <a:r>
              <a:rPr lang="en-US" sz="2800" dirty="0">
                <a:latin typeface="Calibri" pitchFamily="-107" charset="0"/>
              </a:rPr>
              <a:t>Utopias are subjective interpretations of the perfect world.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-107" charset="0"/>
              <a:buChar char="•"/>
            </a:pPr>
            <a:r>
              <a:rPr lang="en-US" sz="2800" dirty="0">
                <a:latin typeface="Calibri" pitchFamily="-107" charset="0"/>
              </a:rPr>
              <a:t>Utopias are useful for: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itchFamily="-107" charset="0"/>
              <a:buChar char="•"/>
            </a:pPr>
            <a:r>
              <a:rPr lang="en-US" sz="2800" dirty="0">
                <a:latin typeface="Calibri" pitchFamily="-107" charset="0"/>
              </a:rPr>
              <a:t>examining the flaws of political ideas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itchFamily="-107" charset="0"/>
              <a:buChar char="•"/>
            </a:pPr>
            <a:r>
              <a:rPr lang="en-US" sz="2800" dirty="0">
                <a:latin typeface="Calibri" pitchFamily="-107" charset="0"/>
              </a:rPr>
              <a:t>envisioning a path toward a better future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-107" charset="0"/>
              <a:buChar char="•"/>
            </a:pPr>
            <a:r>
              <a:rPr lang="en-US" sz="2800" dirty="0">
                <a:latin typeface="Calibri" pitchFamily="-107" charset="0"/>
              </a:rPr>
              <a:t>Marx extended capitalist ideas to point out inherent fundamental flaws and provided an alternative vision of utopian communism.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Van Belle, </a:t>
            </a:r>
            <a:r>
              <a:rPr lang="en-IN" i="1" dirty="0"/>
              <a:t>A Novel Approach to Politics </a:t>
            </a:r>
            <a:r>
              <a:rPr lang="en-IN" dirty="0"/>
              <a:t>5e </a:t>
            </a:r>
          </a:p>
          <a:p>
            <a:r>
              <a:rPr lang="en-IN" dirty="0"/>
              <a:t>CQ Press, 2018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21CB-24F8-384F-9C47-F160A790A40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32328"/>
            <a:ext cx="8229600" cy="1066800"/>
          </a:xfrm>
        </p:spPr>
        <p:txBody>
          <a:bodyPr/>
          <a:lstStyle/>
          <a:p>
            <a:r>
              <a:rPr lang="en-US" dirty="0">
                <a:latin typeface="Impact" pitchFamily="-107" charset="0"/>
              </a:rPr>
              <a:t>Utopias in Fiction and Politics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1919160"/>
            <a:ext cx="822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-107" charset="0"/>
              <a:buChar char="•"/>
            </a:pPr>
            <a:r>
              <a:rPr lang="en-US" sz="2800" dirty="0">
                <a:latin typeface="Calibri" pitchFamily="-107" charset="0"/>
              </a:rPr>
              <a:t>Utopian theorizing reached a pinnacle during the </a:t>
            </a:r>
            <a:r>
              <a:rPr lang="en-US" sz="2800" b="1" dirty="0">
                <a:latin typeface="Calibri" pitchFamily="-107" charset="0"/>
              </a:rPr>
              <a:t>idealist period </a:t>
            </a:r>
            <a:r>
              <a:rPr lang="en-US" sz="2800" dirty="0">
                <a:latin typeface="Calibri" pitchFamily="-107" charset="0"/>
              </a:rPr>
              <a:t>(following World War I)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-107" charset="0"/>
              <a:buChar char="•"/>
            </a:pPr>
            <a:r>
              <a:rPr lang="en-US" sz="2800" dirty="0">
                <a:latin typeface="Calibri" pitchFamily="-107" charset="0"/>
              </a:rPr>
              <a:t>President Wilson proposed the </a:t>
            </a:r>
            <a:r>
              <a:rPr lang="en-US" sz="2800" b="1" dirty="0">
                <a:latin typeface="Calibri" pitchFamily="-107" charset="0"/>
              </a:rPr>
              <a:t>League of Nations: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pitchFamily="-107" charset="0"/>
              <a:buChar char="–"/>
            </a:pPr>
            <a:r>
              <a:rPr lang="en-US" sz="2400" dirty="0">
                <a:latin typeface="Calibri" pitchFamily="-107" charset="0"/>
              </a:rPr>
              <a:t>The proposal was built on the hope of spreading liberal democracy across the globe.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pitchFamily="-107" charset="0"/>
              <a:buChar char="–"/>
            </a:pPr>
            <a:r>
              <a:rPr lang="en-US" sz="2400" dirty="0">
                <a:latin typeface="Calibri" pitchFamily="-107" charset="0"/>
              </a:rPr>
              <a:t>The idea was not supported, even in the United States.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itchFamily="-107" charset="0"/>
              </a:rPr>
              <a:t>Dystopia</a:t>
            </a:r>
            <a:r>
              <a:rPr lang="en-US" sz="2400" dirty="0">
                <a:latin typeface="Calibri" pitchFamily="-107" charset="0"/>
              </a:rPr>
              <a:t> (anti-utopia): Magnifying flaws to warn the humanity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latin typeface="Calibri" pitchFamily="-107" charset="0"/>
              </a:rPr>
              <a:t>	--George Orwell’s </a:t>
            </a:r>
            <a:r>
              <a:rPr lang="en-US" sz="2400" i="1" dirty="0">
                <a:latin typeface="Calibri" pitchFamily="-107" charset="0"/>
              </a:rPr>
              <a:t>1984</a:t>
            </a:r>
            <a:r>
              <a:rPr lang="en-US" sz="2400" dirty="0">
                <a:latin typeface="Calibri" pitchFamily="-107" charset="0"/>
              </a:rPr>
              <a:t> and </a:t>
            </a:r>
            <a:r>
              <a:rPr lang="en-US" sz="2400" i="1" dirty="0">
                <a:latin typeface="Calibri" pitchFamily="-107" charset="0"/>
              </a:rPr>
              <a:t>Animal Farm</a:t>
            </a:r>
            <a:r>
              <a:rPr lang="en-US" sz="2400" dirty="0">
                <a:latin typeface="Calibri" pitchFamily="-107" charset="0"/>
              </a:rPr>
              <a:t>;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latin typeface="Calibri" pitchFamily="-107" charset="0"/>
              </a:rPr>
              <a:t>--Suzanne Collins: </a:t>
            </a:r>
            <a:r>
              <a:rPr lang="en-US" sz="2400" i="1" dirty="0">
                <a:latin typeface="Calibri" pitchFamily="-107" charset="0"/>
              </a:rPr>
              <a:t>The Hunger Games </a:t>
            </a:r>
            <a:r>
              <a:rPr lang="en-US" sz="2400" dirty="0">
                <a:latin typeface="Calibri" pitchFamily="-107" charset="0"/>
              </a:rPr>
              <a:t>Trilogy, </a:t>
            </a:r>
            <a:r>
              <a:rPr lang="en-US" sz="2400" i="1" dirty="0">
                <a:latin typeface="Calibri" pitchFamily="-107" charset="0"/>
              </a:rPr>
              <a:t>The Ballads of Songbirds and Snakes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Van Belle, </a:t>
            </a:r>
            <a:r>
              <a:rPr lang="en-IN" i="1" dirty="0"/>
              <a:t>A Novel Approach to Politics </a:t>
            </a:r>
            <a:r>
              <a:rPr lang="en-IN" dirty="0"/>
              <a:t>5e </a:t>
            </a:r>
          </a:p>
          <a:p>
            <a:r>
              <a:rPr lang="en-IN" dirty="0"/>
              <a:t>CQ Press, 2018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21CB-24F8-384F-9C47-F160A790A40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CDC PPT master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DC PPT master theme" id="{1629FCB9-B1B8-41FA-997B-571EA5FFFD8E}" vid="{2DC556D0-522A-4919-ACFD-AED622AFAE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CDC PPT master theme</Template>
  <TotalTime>434</TotalTime>
  <Words>1442</Words>
  <Application>Microsoft Office PowerPoint</Application>
  <PresentationFormat>On-screen Show (4:3)</PresentationFormat>
  <Paragraphs>235</Paragraphs>
  <Slides>35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Impact</vt:lpstr>
      <vt:lpstr>CDC PPT master theme</vt:lpstr>
      <vt:lpstr>PowerPoint Presentation</vt:lpstr>
      <vt:lpstr>PowerPoint Presentation</vt:lpstr>
      <vt:lpstr>The Ideal Versus the Real</vt:lpstr>
      <vt:lpstr>The Ideal Versus the Real</vt:lpstr>
      <vt:lpstr>Classical Theory, Modern Reality, and Stuff</vt:lpstr>
      <vt:lpstr>You’re Just a Mime Trapped in an Invisible Box</vt:lpstr>
      <vt:lpstr>Fiction as a Tool for Exploring Politics</vt:lpstr>
      <vt:lpstr>Utopias in Fiction and Politics</vt:lpstr>
      <vt:lpstr>Utopias in Fiction and Politics</vt:lpstr>
      <vt:lpstr>What Is Politics?</vt:lpstr>
      <vt:lpstr>What Is Political Science?</vt:lpstr>
      <vt:lpstr>What Is Political Science?</vt:lpstr>
      <vt:lpstr>What Is Political Science?</vt:lpstr>
      <vt:lpstr>“Laws” in Political Science</vt:lpstr>
      <vt:lpstr>A Framework for Political Analysis: Structural- Functional Approach</vt:lpstr>
      <vt:lpstr>PowerPoint Presentation</vt:lpstr>
      <vt:lpstr>PowerPoint Presentation</vt:lpstr>
      <vt:lpstr>Political Theories and Ideologies</vt:lpstr>
      <vt:lpstr>Classical Liberalism</vt:lpstr>
      <vt:lpstr>Classical Conservatism</vt:lpstr>
      <vt:lpstr>Communism</vt:lpstr>
      <vt:lpstr>Democratic Socialism</vt:lpstr>
      <vt:lpstr>Reform Liberalism</vt:lpstr>
      <vt:lpstr>Fascism</vt:lpstr>
      <vt:lpstr>Theories</vt:lpstr>
      <vt:lpstr>Ideological Spectrum or Diamond in Motion?</vt:lpstr>
      <vt:lpstr>Pictures at FDR’s Hyde Park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N/A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Introducing the Ancient Debate: The Ideal versus the Real</dc:title>
  <dc:creator>Wendy Johnston</dc:creator>
  <cp:lastModifiedBy>Ming Xia</cp:lastModifiedBy>
  <cp:revision>43</cp:revision>
  <dcterms:created xsi:type="dcterms:W3CDTF">2014-08-07T01:32:17Z</dcterms:created>
  <dcterms:modified xsi:type="dcterms:W3CDTF">2021-02-16T03:51:31Z</dcterms:modified>
</cp:coreProperties>
</file>