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64" r:id="rId4"/>
    <p:sldId id="265" r:id="rId5"/>
    <p:sldId id="266" r:id="rId6"/>
    <p:sldId id="268" r:id="rId7"/>
    <p:sldId id="257" r:id="rId8"/>
    <p:sldId id="263" r:id="rId9"/>
    <p:sldId id="262" r:id="rId10"/>
    <p:sldId id="269" r:id="rId11"/>
    <p:sldId id="270" r:id="rId12"/>
    <p:sldId id="272" r:id="rId13"/>
    <p:sldId id="273" r:id="rId14"/>
    <p:sldId id="271" r:id="rId15"/>
    <p:sldId id="258" r:id="rId16"/>
    <p:sldId id="275" r:id="rId17"/>
    <p:sldId id="267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FEDE-DA0D-465B-A13D-F2B42BE17A8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9BBF-88B1-4AB9-B9C3-7518BBD56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8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0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57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0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98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0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8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BBF-88B1-4AB9-B9C3-7518BBD56F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3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56D7-A280-43B4-B4C4-D233612B65C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4466-C165-4109-AE1B-8C7F079E6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historyforum.com/index.php?/topic/54-general-maps-of-chinese-dynasti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u.com/fullsize-en/2011-08-04-14255/The-Qing-Dynasty-in-1820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Rise and Fall, and Rise Again of Asia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Kingdoms and Empires in the Pacific Asia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Java: </a:t>
            </a:r>
            <a:r>
              <a:rPr lang="en-US" dirty="0" err="1" smtClean="0"/>
              <a:t>Mataram</a:t>
            </a:r>
            <a:r>
              <a:rPr lang="en-US" dirty="0" smtClean="0"/>
              <a:t> (8</a:t>
            </a:r>
            <a:r>
              <a:rPr lang="en-US" baseline="30000" dirty="0" smtClean="0"/>
              <a:t>th</a:t>
            </a:r>
            <a:r>
              <a:rPr lang="en-US" dirty="0" smtClean="0"/>
              <a:t>-9</a:t>
            </a:r>
            <a:r>
              <a:rPr lang="en-US" baseline="30000" dirty="0" smtClean="0"/>
              <a:t>th</a:t>
            </a:r>
            <a:r>
              <a:rPr lang="en-US" dirty="0" smtClean="0"/>
              <a:t> Century in Central Java); Kediri (12th-13</a:t>
            </a:r>
            <a:r>
              <a:rPr lang="en-US" baseline="30000" dirty="0" smtClean="0"/>
              <a:t>th</a:t>
            </a:r>
            <a:r>
              <a:rPr lang="en-US" dirty="0" smtClean="0"/>
              <a:t> Century); </a:t>
            </a:r>
            <a:r>
              <a:rPr lang="en-US" dirty="0" err="1" smtClean="0"/>
              <a:t>Singasari</a:t>
            </a:r>
            <a:r>
              <a:rPr lang="en-US" dirty="0" smtClean="0"/>
              <a:t> (13</a:t>
            </a:r>
            <a:r>
              <a:rPr lang="en-US" baseline="30000" dirty="0" smtClean="0"/>
              <a:t>th</a:t>
            </a:r>
            <a:r>
              <a:rPr lang="en-US" dirty="0" smtClean="0"/>
              <a:t> Century); </a:t>
            </a:r>
            <a:r>
              <a:rPr lang="en-US" dirty="0" err="1" smtClean="0"/>
              <a:t>Majapahit</a:t>
            </a:r>
            <a:r>
              <a:rPr lang="en-US" dirty="0" smtClean="0"/>
              <a:t> (13</a:t>
            </a:r>
            <a:r>
              <a:rPr lang="en-US" baseline="30000" dirty="0" smtClean="0"/>
              <a:t>th</a:t>
            </a:r>
            <a:r>
              <a:rPr lang="en-US" dirty="0" smtClean="0"/>
              <a:t>-16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smtClean="0"/>
              <a:t>Melaka (1400-1511, in Malaysia)</a:t>
            </a:r>
          </a:p>
          <a:p>
            <a:r>
              <a:rPr lang="en-US" dirty="0" err="1" smtClean="0"/>
              <a:t>Pasai</a:t>
            </a:r>
            <a:r>
              <a:rPr lang="en-US" dirty="0" smtClean="0"/>
              <a:t> (?-13</a:t>
            </a:r>
            <a:r>
              <a:rPr lang="en-US" baseline="30000" dirty="0" smtClean="0"/>
              <a:t>th</a:t>
            </a:r>
            <a:r>
              <a:rPr lang="en-US" dirty="0" smtClean="0"/>
              <a:t> and 15</a:t>
            </a:r>
            <a:r>
              <a:rPr lang="en-US" baseline="30000" dirty="0" smtClean="0"/>
              <a:t>th</a:t>
            </a:r>
            <a:r>
              <a:rPr lang="en-US" dirty="0" smtClean="0"/>
              <a:t> Century, in Sumatra, Indonesia )</a:t>
            </a:r>
          </a:p>
          <a:p>
            <a:r>
              <a:rPr lang="en-US" dirty="0" err="1" smtClean="0"/>
              <a:t>Funan</a:t>
            </a:r>
            <a:r>
              <a:rPr lang="en-US" dirty="0" smtClean="0"/>
              <a:t> (1</a:t>
            </a:r>
            <a:r>
              <a:rPr lang="en-US" baseline="30000" dirty="0" smtClean="0"/>
              <a:t>st</a:t>
            </a:r>
            <a:r>
              <a:rPr lang="en-US" dirty="0" smtClean="0"/>
              <a:t> Century to 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r>
              <a:rPr lang="en-US" dirty="0" smtClean="0"/>
              <a:t>), Cambodia</a:t>
            </a:r>
            <a:endParaRPr lang="en-US" dirty="0" smtClean="0"/>
          </a:p>
          <a:p>
            <a:r>
              <a:rPr lang="en-US" dirty="0" smtClean="0"/>
              <a:t>Cambodia (9</a:t>
            </a:r>
            <a:r>
              <a:rPr lang="en-US" baseline="30000" dirty="0" smtClean="0"/>
              <a:t>th</a:t>
            </a:r>
            <a:r>
              <a:rPr lang="en-US" dirty="0" smtClean="0"/>
              <a:t>-14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err="1" smtClean="0"/>
              <a:t>Champa</a:t>
            </a:r>
            <a:r>
              <a:rPr lang="en-US" dirty="0" smtClean="0"/>
              <a:t> (510-1167</a:t>
            </a:r>
            <a:r>
              <a:rPr lang="en-US" dirty="0" smtClean="0"/>
              <a:t>), Today’s Vietnam</a:t>
            </a:r>
            <a:endParaRPr lang="en-US" dirty="0" smtClean="0"/>
          </a:p>
          <a:p>
            <a:r>
              <a:rPr lang="en-US" dirty="0" smtClean="0"/>
              <a:t>Burma (</a:t>
            </a:r>
            <a:r>
              <a:rPr lang="en-US" dirty="0" err="1" smtClean="0"/>
              <a:t>Bagan</a:t>
            </a:r>
            <a:r>
              <a:rPr lang="en-US" dirty="0" smtClean="0"/>
              <a:t> since the 2</a:t>
            </a:r>
            <a:r>
              <a:rPr lang="en-US" baseline="30000" dirty="0" smtClean="0"/>
              <a:t>nd</a:t>
            </a:r>
            <a:r>
              <a:rPr lang="en-US" dirty="0" smtClean="0"/>
              <a:t> Century, </a:t>
            </a:r>
            <a:r>
              <a:rPr lang="en-US" dirty="0" err="1" smtClean="0"/>
              <a:t>Sagaing</a:t>
            </a:r>
            <a:r>
              <a:rPr lang="en-US" dirty="0" smtClean="0"/>
              <a:t>, </a:t>
            </a:r>
            <a:r>
              <a:rPr lang="en-US" dirty="0" err="1" smtClean="0"/>
              <a:t>Inwa</a:t>
            </a:r>
            <a:r>
              <a:rPr lang="en-US" dirty="0" smtClean="0"/>
              <a:t>, </a:t>
            </a:r>
            <a:r>
              <a:rPr lang="en-US" dirty="0" err="1" smtClean="0"/>
              <a:t>Toungoo</a:t>
            </a:r>
            <a:r>
              <a:rPr lang="en-US" dirty="0" smtClean="0"/>
              <a:t>, and </a:t>
            </a:r>
            <a:r>
              <a:rPr lang="en-US" dirty="0" err="1" smtClean="0"/>
              <a:t>Arakan</a:t>
            </a:r>
            <a:r>
              <a:rPr lang="en-US" dirty="0" smtClean="0"/>
              <a:t> until the 18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Kingdoms and Empires in the Pacific Asia--</a:t>
            </a:r>
            <a:r>
              <a:rPr lang="en-US" sz="2400" dirty="0" smtClean="0"/>
              <a:t>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Vijaya</a:t>
            </a:r>
            <a:r>
              <a:rPr lang="en-US" dirty="0" smtClean="0"/>
              <a:t> (12</a:t>
            </a:r>
            <a:r>
              <a:rPr lang="en-US" baseline="30000" dirty="0" smtClean="0"/>
              <a:t>th</a:t>
            </a:r>
            <a:r>
              <a:rPr lang="en-US" dirty="0" smtClean="0"/>
              <a:t> Century, in Vietnam)</a:t>
            </a:r>
          </a:p>
          <a:p>
            <a:r>
              <a:rPr lang="en-US" dirty="0" err="1" smtClean="0"/>
              <a:t>Pandurangga</a:t>
            </a:r>
            <a:r>
              <a:rPr lang="en-US" dirty="0" smtClean="0"/>
              <a:t> (12</a:t>
            </a:r>
            <a:r>
              <a:rPr lang="en-US" baseline="30000" dirty="0" smtClean="0"/>
              <a:t>th</a:t>
            </a:r>
            <a:r>
              <a:rPr lang="en-US" dirty="0" smtClean="0"/>
              <a:t>-13</a:t>
            </a:r>
            <a:r>
              <a:rPr lang="en-US" baseline="30000" dirty="0" smtClean="0"/>
              <a:t>th</a:t>
            </a:r>
            <a:r>
              <a:rPr lang="en-US" dirty="0" smtClean="0"/>
              <a:t> Century, in Vietnam)</a:t>
            </a:r>
          </a:p>
          <a:p>
            <a:r>
              <a:rPr lang="en-US" dirty="0" err="1" smtClean="0"/>
              <a:t>Champa</a:t>
            </a:r>
            <a:r>
              <a:rPr lang="en-US" dirty="0" smtClean="0"/>
              <a:t> Reunited (14</a:t>
            </a:r>
            <a:r>
              <a:rPr lang="en-US" baseline="30000" dirty="0" smtClean="0"/>
              <a:t>th</a:t>
            </a:r>
            <a:r>
              <a:rPr lang="en-US" dirty="0" smtClean="0"/>
              <a:t>-15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Xang</a:t>
            </a:r>
            <a:r>
              <a:rPr lang="en-US" dirty="0" smtClean="0"/>
              <a:t> (14</a:t>
            </a:r>
            <a:r>
              <a:rPr lang="en-US" baseline="30000" dirty="0" smtClean="0"/>
              <a:t>th</a:t>
            </a:r>
            <a:r>
              <a:rPr lang="en-US" dirty="0" smtClean="0"/>
              <a:t>-16</a:t>
            </a:r>
            <a:r>
              <a:rPr lang="en-US" baseline="30000" dirty="0" smtClean="0"/>
              <a:t>th</a:t>
            </a:r>
            <a:r>
              <a:rPr lang="en-US" dirty="0" smtClean="0"/>
              <a:t> Century, in Laos)</a:t>
            </a:r>
          </a:p>
          <a:p>
            <a:r>
              <a:rPr lang="en-US" dirty="0" smtClean="0"/>
              <a:t>Ayutthaya (14</a:t>
            </a:r>
            <a:r>
              <a:rPr lang="en-US" baseline="30000" dirty="0" smtClean="0"/>
              <a:t>th</a:t>
            </a:r>
            <a:r>
              <a:rPr lang="en-US" dirty="0" smtClean="0"/>
              <a:t>-16</a:t>
            </a:r>
            <a:r>
              <a:rPr lang="en-US" baseline="30000" dirty="0" smtClean="0"/>
              <a:t>th</a:t>
            </a:r>
            <a:r>
              <a:rPr lang="en-US" dirty="0" smtClean="0"/>
              <a:t> Century, in Thailand)</a:t>
            </a:r>
          </a:p>
          <a:p>
            <a:r>
              <a:rPr lang="en-US" dirty="0" err="1" smtClean="0"/>
              <a:t>Sukhothai</a:t>
            </a:r>
            <a:r>
              <a:rPr lang="en-US" dirty="0" smtClean="0"/>
              <a:t> (13</a:t>
            </a:r>
            <a:r>
              <a:rPr lang="en-US" baseline="30000" dirty="0" smtClean="0"/>
              <a:t>th</a:t>
            </a:r>
            <a:r>
              <a:rPr lang="en-US" dirty="0" smtClean="0"/>
              <a:t>-15</a:t>
            </a:r>
            <a:r>
              <a:rPr lang="en-US" baseline="30000" dirty="0" smtClean="0"/>
              <a:t>th</a:t>
            </a:r>
            <a:r>
              <a:rPr lang="en-US" dirty="0" smtClean="0"/>
              <a:t> Century, in Cambodia)</a:t>
            </a:r>
          </a:p>
          <a:p>
            <a:r>
              <a:rPr lang="en-US" dirty="0" err="1" smtClean="0"/>
              <a:t>Lan</a:t>
            </a:r>
            <a:r>
              <a:rPr lang="en-US" dirty="0" smtClean="0"/>
              <a:t> Na (13</a:t>
            </a:r>
            <a:r>
              <a:rPr lang="en-US" baseline="30000" dirty="0" smtClean="0"/>
              <a:t>th</a:t>
            </a:r>
            <a:r>
              <a:rPr lang="en-US" dirty="0" smtClean="0"/>
              <a:t> – 16</a:t>
            </a:r>
            <a:r>
              <a:rPr lang="en-US" baseline="30000" dirty="0" smtClean="0"/>
              <a:t>th</a:t>
            </a:r>
            <a:r>
              <a:rPr lang="en-US" dirty="0" smtClean="0"/>
              <a:t> Century, in Thailand)</a:t>
            </a:r>
          </a:p>
          <a:p>
            <a:r>
              <a:rPr lang="en-US" dirty="0" smtClean="0"/>
              <a:t>Vietnam (since Ngo Dynasty in the 10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ndonesia2012\2012 07 31\2012 07 31_9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010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096000"/>
            <a:ext cx="721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Buddhist Temples, in </a:t>
            </a:r>
            <a:r>
              <a:rPr lang="en-US" dirty="0" err="1" smtClean="0"/>
              <a:t>Borodudur</a:t>
            </a:r>
            <a:r>
              <a:rPr lang="en-US" dirty="0" smtClean="0"/>
              <a:t>, Java, built during the 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ndonesia2012\2012 07 31\2012 07 31_9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18623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ndonesia2012\2012 07 31\2012 07 31_8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8486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172200"/>
            <a:ext cx="609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Hindu Temples in </a:t>
            </a:r>
            <a:r>
              <a:rPr lang="en-US" dirty="0" err="1" smtClean="0"/>
              <a:t>Prambanan</a:t>
            </a:r>
            <a:r>
              <a:rPr lang="en-US" dirty="0" smtClean="0"/>
              <a:t>, Java, built during the 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East Asia Facing the Challenge of the West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Westerners Come to Asia?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Closure of the Silk Road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for New Routes for Spices Trade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for Gold</a:t>
            </a:r>
          </a:p>
          <a:p>
            <a:r>
              <a:rPr lang="en-US" dirty="0" smtClean="0"/>
              <a:t>The Chronology of Western Colonialism in East Asia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Years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Portugal</a:t>
            </a:r>
          </a:p>
          <a:p>
            <a:r>
              <a:rPr lang="en-US" sz="1400" dirty="0" smtClean="0"/>
              <a:t>Captured </a:t>
            </a:r>
            <a:r>
              <a:rPr lang="en-US" sz="1400" dirty="0"/>
              <a:t>Malacca in 1511, holding it until the Dutch seized it in 1641.  </a:t>
            </a:r>
            <a:r>
              <a:rPr lang="en-US" sz="1400" dirty="0" smtClean="0"/>
              <a:t>The </a:t>
            </a:r>
            <a:r>
              <a:rPr lang="en-US" sz="1400" dirty="0"/>
              <a:t>island of </a:t>
            </a:r>
            <a:r>
              <a:rPr lang="en-US" sz="1400" dirty="0" smtClean="0"/>
              <a:t>Timor.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Spain</a:t>
            </a:r>
          </a:p>
          <a:p>
            <a:r>
              <a:rPr lang="en-US" sz="1400" dirty="0" smtClean="0"/>
              <a:t>Conquest </a:t>
            </a:r>
            <a:r>
              <a:rPr lang="en-US" sz="1400" dirty="0"/>
              <a:t>of Cebu in 1565 and Manila in 1571 until its defeat in the Spanish-American War in 1898.</a:t>
            </a:r>
          </a:p>
          <a:p>
            <a:endParaRPr lang="en-US" sz="1400" dirty="0"/>
          </a:p>
          <a:p>
            <a:r>
              <a:rPr lang="en-US" sz="1400" dirty="0"/>
              <a:t>The Netherlands</a:t>
            </a:r>
          </a:p>
          <a:p>
            <a:r>
              <a:rPr lang="en-US" sz="1400" dirty="0" smtClean="0"/>
              <a:t>Dutch </a:t>
            </a:r>
            <a:r>
              <a:rPr lang="en-US" sz="1400" dirty="0"/>
              <a:t>East India Company, lasted from 1605 to 1799. </a:t>
            </a:r>
            <a:endParaRPr lang="en-US" sz="1400" dirty="0" smtClean="0"/>
          </a:p>
          <a:p>
            <a:r>
              <a:rPr lang="en-US" sz="1400" dirty="0" smtClean="0"/>
              <a:t>Dutch </a:t>
            </a:r>
            <a:r>
              <a:rPr lang="en-US" sz="1400" dirty="0"/>
              <a:t>government took control of </a:t>
            </a:r>
            <a:r>
              <a:rPr lang="en-US" sz="1400" dirty="0" smtClean="0"/>
              <a:t>the </a:t>
            </a:r>
            <a:r>
              <a:rPr lang="en-US" sz="1400" dirty="0"/>
              <a:t>Indonesian </a:t>
            </a:r>
            <a:r>
              <a:rPr lang="en-US" sz="1400" dirty="0" smtClean="0"/>
              <a:t>archipelago, completed </a:t>
            </a:r>
            <a:r>
              <a:rPr lang="en-US" sz="1400" dirty="0"/>
              <a:t>during the 1930s.</a:t>
            </a:r>
          </a:p>
          <a:p>
            <a:endParaRPr lang="en-US" sz="1400" dirty="0"/>
          </a:p>
          <a:p>
            <a:r>
              <a:rPr lang="en-US" sz="1400" dirty="0"/>
              <a:t>Great Britain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hree </a:t>
            </a:r>
            <a:r>
              <a:rPr lang="en-US" sz="1400" dirty="0"/>
              <a:t>Anglo-Burmese Wars in 1824-26, 1852, and 1885-86. </a:t>
            </a:r>
            <a:r>
              <a:rPr lang="en-US" sz="1400" dirty="0" smtClean="0"/>
              <a:t>In </a:t>
            </a:r>
            <a:r>
              <a:rPr lang="en-US" sz="1400" dirty="0"/>
              <a:t>1935 the British agreed to separate Burma from </a:t>
            </a:r>
            <a:r>
              <a:rPr lang="en-US" sz="1400" dirty="0" smtClean="0"/>
              <a:t>India (into </a:t>
            </a:r>
            <a:r>
              <a:rPr lang="en-US" sz="1400" dirty="0"/>
              <a:t>effect in </a:t>
            </a:r>
            <a:r>
              <a:rPr lang="en-US" sz="1400" dirty="0" smtClean="0"/>
              <a:t>1937), Burma’s independence in </a:t>
            </a:r>
            <a:r>
              <a:rPr lang="en-US" sz="1400" dirty="0"/>
              <a:t>1948.</a:t>
            </a:r>
          </a:p>
          <a:p>
            <a:endParaRPr lang="en-US" sz="1400" dirty="0"/>
          </a:p>
          <a:p>
            <a:r>
              <a:rPr lang="en-US" sz="1400" dirty="0"/>
              <a:t>Penang (acquired in 1786), Singapore (founded by Raffles in 1819), and Malacca (Melaka, acquired in 1824), were governed by Britain as the Straits Settlements. </a:t>
            </a:r>
            <a:r>
              <a:rPr lang="en-US" sz="1400" dirty="0" smtClean="0"/>
              <a:t>British </a:t>
            </a:r>
            <a:r>
              <a:rPr lang="en-US" sz="1400" dirty="0"/>
              <a:t>expansion into the Malay Peninsula between 1874 and 1914.  </a:t>
            </a:r>
          </a:p>
          <a:p>
            <a:endParaRPr lang="en-US" sz="1400" dirty="0" smtClean="0"/>
          </a:p>
          <a:p>
            <a:r>
              <a:rPr lang="en-US" sz="1400" dirty="0" smtClean="0"/>
              <a:t>France</a:t>
            </a:r>
            <a:endParaRPr lang="en-US" sz="1400" dirty="0"/>
          </a:p>
          <a:p>
            <a:r>
              <a:rPr lang="en-US" sz="1400" dirty="0"/>
              <a:t>France moved into Vietnam in 1858, capturing Saigon in 1859. </a:t>
            </a:r>
            <a:r>
              <a:rPr lang="en-US" sz="1400" dirty="0" smtClean="0"/>
              <a:t>After </a:t>
            </a:r>
            <a:r>
              <a:rPr lang="en-US" sz="1400" dirty="0" err="1" smtClean="0"/>
              <a:t>Dien</a:t>
            </a:r>
            <a:r>
              <a:rPr lang="en-US" sz="1400" dirty="0" smtClean="0"/>
              <a:t> </a:t>
            </a:r>
            <a:r>
              <a:rPr lang="en-US" sz="1400" dirty="0"/>
              <a:t>Bien </a:t>
            </a:r>
            <a:r>
              <a:rPr lang="en-US" sz="1400" dirty="0" err="1"/>
              <a:t>Phu</a:t>
            </a:r>
            <a:r>
              <a:rPr lang="en-US" sz="1400" dirty="0"/>
              <a:t>, </a:t>
            </a:r>
            <a:r>
              <a:rPr lang="en-US" sz="1400" dirty="0" smtClean="0"/>
              <a:t>independence </a:t>
            </a:r>
            <a:r>
              <a:rPr lang="en-US" sz="1400" dirty="0"/>
              <a:t>at the Geneva Conference in 1954.</a:t>
            </a:r>
          </a:p>
          <a:p>
            <a:endParaRPr lang="en-US" sz="1400" dirty="0"/>
          </a:p>
          <a:p>
            <a:r>
              <a:rPr lang="en-US" sz="1400" dirty="0"/>
              <a:t>The United States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peace settlement with Spain in 1898.  </a:t>
            </a:r>
            <a:r>
              <a:rPr lang="en-US" sz="1400" dirty="0" smtClean="0"/>
              <a:t>A </a:t>
            </a:r>
            <a:r>
              <a:rPr lang="en-US" sz="1400" dirty="0"/>
              <a:t>Commonwealth (internal autonomy) government in 1935, </a:t>
            </a:r>
            <a:r>
              <a:rPr lang="en-US" sz="1400" dirty="0" smtClean="0"/>
              <a:t>independence </a:t>
            </a:r>
            <a:r>
              <a:rPr lang="en-US" sz="1400" dirty="0"/>
              <a:t>in 1946.</a:t>
            </a:r>
          </a:p>
        </p:txBody>
      </p:sp>
    </p:spTree>
    <p:extLst>
      <p:ext uri="{BB962C8B-B14F-4D97-AF65-F5344CB8AC3E}">
        <p14:creationId xmlns:p14="http://schemas.microsoft.com/office/powerpoint/2010/main" val="272700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5943600"/>
            <a:ext cx="37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Simone, </a:t>
            </a:r>
            <a:r>
              <a:rPr lang="en-US" i="1" dirty="0" smtClean="0"/>
              <a:t>The Asian Pacific </a:t>
            </a:r>
            <a:r>
              <a:rPr lang="en-US" dirty="0" smtClean="0"/>
              <a:t>(2001), p. 40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Western Influence: Colonialism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Ruling</a:t>
            </a:r>
          </a:p>
          <a:p>
            <a:r>
              <a:rPr lang="en-US" dirty="0" smtClean="0"/>
              <a:t>Authority of Government</a:t>
            </a:r>
          </a:p>
          <a:p>
            <a:r>
              <a:rPr lang="en-US" dirty="0" smtClean="0"/>
              <a:t>Nation-state</a:t>
            </a:r>
          </a:p>
          <a:p>
            <a:r>
              <a:rPr lang="en-US" dirty="0" smtClean="0"/>
              <a:t>Nationalism</a:t>
            </a:r>
          </a:p>
          <a:p>
            <a:r>
              <a:rPr lang="en-US" dirty="0" smtClean="0"/>
              <a:t>European International System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Nationalism in East Asia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Sources of Nationalism: primordial origins, modernization and industrialization, the (re)imagining of communities</a:t>
            </a:r>
          </a:p>
          <a:p>
            <a:r>
              <a:rPr lang="en-US" dirty="0" smtClean="0"/>
              <a:t>Nationalist Movements in Japan, China, Korea and Southeast Asian countries</a:t>
            </a:r>
          </a:p>
          <a:p>
            <a:r>
              <a:rPr lang="en-US" dirty="0" smtClean="0"/>
              <a:t>Nationalist Leaders: From Emperor Meiji to Chairman Mao, From Uncle Ho to Grandpa Lee</a:t>
            </a:r>
          </a:p>
          <a:p>
            <a:r>
              <a:rPr lang="en-US" dirty="0" smtClean="0"/>
              <a:t>Simmering Nationalism: the Case of Disputed Inlands (South China Sea, </a:t>
            </a:r>
            <a:r>
              <a:rPr lang="en-US" dirty="0" err="1" smtClean="0"/>
              <a:t>Takeshima</a:t>
            </a:r>
            <a:r>
              <a:rPr lang="en-US" dirty="0" smtClean="0"/>
              <a:t>/</a:t>
            </a:r>
            <a:r>
              <a:rPr lang="en-US" dirty="0" err="1" smtClean="0"/>
              <a:t>Dokdo</a:t>
            </a:r>
            <a:r>
              <a:rPr lang="en-US" dirty="0" smtClean="0"/>
              <a:t>, </a:t>
            </a:r>
            <a:r>
              <a:rPr lang="en-US" dirty="0" err="1" smtClean="0"/>
              <a:t>Diaoyu</a:t>
            </a:r>
            <a:r>
              <a:rPr lang="en-US" dirty="0" smtClean="0"/>
              <a:t> or </a:t>
            </a:r>
            <a:r>
              <a:rPr lang="en-US" dirty="0" err="1" smtClean="0"/>
              <a:t>Senkaku</a:t>
            </a:r>
            <a:r>
              <a:rPr lang="en-US" dirty="0" smtClean="0"/>
              <a:t> islands)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History in 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View vs. Cyclic view (cycles of change) of </a:t>
            </a:r>
            <a:r>
              <a:rPr lang="en-US" dirty="0" smtClean="0"/>
              <a:t>History, or a Process of Decline (Degeneration view)</a:t>
            </a:r>
            <a:endParaRPr lang="en-US" dirty="0" smtClean="0"/>
          </a:p>
          <a:p>
            <a:r>
              <a:rPr lang="en-US" dirty="0" smtClean="0"/>
              <a:t>Source of Moral Values </a:t>
            </a:r>
          </a:p>
          <a:p>
            <a:r>
              <a:rPr lang="en-US" dirty="0" smtClean="0"/>
              <a:t>Legitimacy for Rulers</a:t>
            </a:r>
          </a:p>
          <a:p>
            <a:r>
              <a:rPr lang="en-US" dirty="0" smtClean="0"/>
              <a:t>Community Life, Identity and Solidarity</a:t>
            </a:r>
          </a:p>
          <a:p>
            <a:r>
              <a:rPr lang="en-US" dirty="0" smtClean="0"/>
              <a:t>Nationalism, Nation-building</a:t>
            </a:r>
          </a:p>
          <a:p>
            <a:r>
              <a:rPr lang="en-US" dirty="0" smtClean="0"/>
              <a:t>Uniqueness of Asia? Asian way?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Significance of East Asia in Civilization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Past to the Present</a:t>
            </a:r>
          </a:p>
          <a:p>
            <a:r>
              <a:rPr lang="en-US" dirty="0" smtClean="0"/>
              <a:t>An Asian Renaissance?</a:t>
            </a:r>
          </a:p>
          <a:p>
            <a:r>
              <a:rPr lang="en-US" dirty="0" smtClean="0"/>
              <a:t>U.S. in Pacific Asia: Some Successes, Tragedies and Failures in the Twentieth Century  </a:t>
            </a:r>
          </a:p>
          <a:p>
            <a:r>
              <a:rPr lang="en-US" dirty="0" smtClean="0"/>
              <a:t>U.S. in Asia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Century: A Return or a Reaffirmation?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504313"/>
            <a:ext cx="8382000" cy="536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76400" y="6019800"/>
            <a:ext cx="539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Kristof</a:t>
            </a:r>
            <a:r>
              <a:rPr lang="en-US" dirty="0" smtClean="0"/>
              <a:t> &amp; </a:t>
            </a:r>
            <a:r>
              <a:rPr lang="en-US" dirty="0" err="1" smtClean="0"/>
              <a:t>WuDunn</a:t>
            </a:r>
            <a:r>
              <a:rPr lang="en-US" dirty="0" smtClean="0"/>
              <a:t>, </a:t>
            </a:r>
            <a:r>
              <a:rPr lang="en-US" i="1" dirty="0" smtClean="0"/>
              <a:t>Thunder from the East </a:t>
            </a:r>
            <a:r>
              <a:rPr lang="en-US" dirty="0" smtClean="0"/>
              <a:t>(2000), p. 29.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EastAsiaCourse\Japan\Maps\2012 09 04\2012 09 04_2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040581" cy="518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5748989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Kristof</a:t>
            </a:r>
            <a:r>
              <a:rPr lang="en-US" dirty="0" smtClean="0"/>
              <a:t> &amp; </a:t>
            </a:r>
            <a:r>
              <a:rPr lang="en-US" dirty="0" err="1" smtClean="0"/>
              <a:t>WuDunn</a:t>
            </a:r>
            <a:r>
              <a:rPr lang="en-US" dirty="0" smtClean="0"/>
              <a:t>, </a:t>
            </a:r>
            <a:r>
              <a:rPr lang="en-US" i="1" dirty="0" smtClean="0"/>
              <a:t>Thunder from the East </a:t>
            </a:r>
            <a:r>
              <a:rPr lang="en-US" dirty="0" smtClean="0"/>
              <a:t>(2000), p. 30.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1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19200" y="5691157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Kristof</a:t>
            </a:r>
            <a:r>
              <a:rPr lang="en-US" dirty="0" smtClean="0"/>
              <a:t> &amp; </a:t>
            </a:r>
            <a:r>
              <a:rPr lang="en-US" dirty="0" err="1" smtClean="0"/>
              <a:t>WuDunn</a:t>
            </a:r>
            <a:r>
              <a:rPr lang="en-US" dirty="0" smtClean="0"/>
              <a:t>, </a:t>
            </a:r>
            <a:r>
              <a:rPr lang="en-US" i="1" dirty="0" smtClean="0"/>
              <a:t>Thunder from the East </a:t>
            </a:r>
            <a:r>
              <a:rPr lang="en-US" dirty="0" smtClean="0"/>
              <a:t>(2000), p. 41.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6019800"/>
            <a:ext cx="512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Wan, </a:t>
            </a:r>
            <a:r>
              <a:rPr lang="en-US" i="1" dirty="0" smtClean="0"/>
              <a:t>The Political Economy of East Asia </a:t>
            </a:r>
            <a:r>
              <a:rPr lang="en-US" dirty="0" smtClean="0"/>
              <a:t>(2008), p. 82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East Asia: The Era of China’s Supremacy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as one of the Four Ancient Civilizations</a:t>
            </a:r>
          </a:p>
          <a:p>
            <a:r>
              <a:rPr lang="en-US" dirty="0" smtClean="0"/>
              <a:t>The Axial Age in China</a:t>
            </a:r>
          </a:p>
          <a:p>
            <a:r>
              <a:rPr lang="en-US" dirty="0" smtClean="0"/>
              <a:t>The Unification under Qin and Han Dynasties</a:t>
            </a:r>
          </a:p>
          <a:p>
            <a:r>
              <a:rPr lang="en-US" dirty="0" smtClean="0"/>
              <a:t>The Dynastic Cycles</a:t>
            </a:r>
          </a:p>
          <a:p>
            <a:r>
              <a:rPr lang="en-US" dirty="0" smtClean="0"/>
              <a:t>The Tributary System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Tianxia</a:t>
            </a:r>
            <a:r>
              <a:rPr lang="en-US" dirty="0" smtClean="0"/>
              <a:t> (All under Heaven) Order</a:t>
            </a:r>
          </a:p>
          <a:p>
            <a:r>
              <a:rPr lang="en-US" dirty="0" smtClean="0"/>
              <a:t>China’s Impact upon the World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>
                <a:hlinkClick r:id="rId3"/>
              </a:rPr>
              <a:t/>
            </a:r>
            <a:br>
              <a:rPr lang="en-US" sz="2000" dirty="0">
                <a:hlinkClick r:id="rId3"/>
              </a:rPr>
            </a:b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>
                <a:hlinkClick r:id="rId3"/>
              </a:rPr>
              <a:t/>
            </a:r>
            <a:br>
              <a:rPr lang="en-US" sz="2000" dirty="0">
                <a:hlinkClick r:id="rId3"/>
              </a:rPr>
            </a:b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>
                <a:hlinkClick r:id="rId3"/>
              </a:rPr>
              <a:t/>
            </a:r>
            <a:br>
              <a:rPr lang="en-US" sz="2000" dirty="0">
                <a:hlinkClick r:id="rId3"/>
              </a:rPr>
            </a:b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>
                <a:hlinkClick r:id="rId3"/>
              </a:rPr>
              <a:t/>
            </a:r>
            <a:br>
              <a:rPr lang="en-US" sz="2000" dirty="0">
                <a:hlinkClick r:id="rId3"/>
              </a:rPr>
            </a:b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>
                <a:hlinkClick r:id="rId3"/>
              </a:rPr>
              <a:t/>
            </a:r>
            <a:br>
              <a:rPr lang="en-US" sz="2000" dirty="0">
                <a:hlinkClick r:id="rId3"/>
              </a:rPr>
            </a:b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 smtClean="0">
                <a:hlinkClick r:id="rId3"/>
              </a:rPr>
              <a:t>China’s </a:t>
            </a:r>
            <a:r>
              <a:rPr lang="en-US" sz="2000" dirty="0" smtClean="0">
                <a:hlinkClick r:id="rId3"/>
              </a:rPr>
              <a:t>Territories in History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archive.artsmia.org/art-of-asia/history/images/maps/china-han-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7968"/>
            <a:ext cx="5105400" cy="4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Qing Dynasty in 18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730</Words>
  <Application>Microsoft Office PowerPoint</Application>
  <PresentationFormat>On-screen Show (4:3)</PresentationFormat>
  <Paragraphs>103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Rise and Fall, and Rise Again of Asia </vt:lpstr>
      <vt:lpstr>Significance of History in East Asia</vt:lpstr>
      <vt:lpstr>PowerPoint Presentation</vt:lpstr>
      <vt:lpstr>PowerPoint Presentation</vt:lpstr>
      <vt:lpstr>PowerPoint Presentation</vt:lpstr>
      <vt:lpstr>PowerPoint Presentation</vt:lpstr>
      <vt:lpstr> East Asia: The Era of China’s Supremacy </vt:lpstr>
      <vt:lpstr>           China’s Territories in History     </vt:lpstr>
      <vt:lpstr>PowerPoint Presentation</vt:lpstr>
      <vt:lpstr>Kingdoms and Empires in the Pacific Asia</vt:lpstr>
      <vt:lpstr>Kingdoms and Empires in the Pacific Asia--continued</vt:lpstr>
      <vt:lpstr>PowerPoint Presentation</vt:lpstr>
      <vt:lpstr>PowerPoint Presentation</vt:lpstr>
      <vt:lpstr>PowerPoint Presentation</vt:lpstr>
      <vt:lpstr> East Asia Facing the Challenge of the West </vt:lpstr>
      <vt:lpstr>Key Years</vt:lpstr>
      <vt:lpstr>PowerPoint Presentation</vt:lpstr>
      <vt:lpstr> Western Influence: Colonialism </vt:lpstr>
      <vt:lpstr> Nationalism in East Asia </vt:lpstr>
      <vt:lpstr> Significance of East Asia in Civilization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and Fall of Asia </dc:title>
  <dc:creator>Ming Xia</dc:creator>
  <cp:lastModifiedBy>Ming Xia</cp:lastModifiedBy>
  <cp:revision>27</cp:revision>
  <dcterms:created xsi:type="dcterms:W3CDTF">2012-09-05T00:21:41Z</dcterms:created>
  <dcterms:modified xsi:type="dcterms:W3CDTF">2016-09-07T21:26:27Z</dcterms:modified>
</cp:coreProperties>
</file>